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7" r:id="rId2"/>
    <p:sldId id="258" r:id="rId3"/>
    <p:sldId id="260" r:id="rId4"/>
    <p:sldId id="259" r:id="rId5"/>
    <p:sldId id="264" r:id="rId6"/>
    <p:sldId id="262" r:id="rId7"/>
    <p:sldId id="324" r:id="rId8"/>
    <p:sldId id="263" r:id="rId9"/>
    <p:sldId id="269" r:id="rId10"/>
    <p:sldId id="275" r:id="rId11"/>
    <p:sldId id="261" r:id="rId12"/>
    <p:sldId id="315" r:id="rId13"/>
    <p:sldId id="266" r:id="rId14"/>
    <p:sldId id="267" r:id="rId15"/>
    <p:sldId id="268" r:id="rId16"/>
    <p:sldId id="274" r:id="rId17"/>
    <p:sldId id="313" r:id="rId18"/>
    <p:sldId id="273" r:id="rId19"/>
    <p:sldId id="298" r:id="rId20"/>
    <p:sldId id="271" r:id="rId21"/>
    <p:sldId id="276" r:id="rId22"/>
    <p:sldId id="277" r:id="rId23"/>
    <p:sldId id="299" r:id="rId24"/>
    <p:sldId id="300" r:id="rId25"/>
    <p:sldId id="306" r:id="rId26"/>
    <p:sldId id="316" r:id="rId27"/>
    <p:sldId id="284" r:id="rId28"/>
    <p:sldId id="283" r:id="rId29"/>
    <p:sldId id="285" r:id="rId30"/>
    <p:sldId id="293" r:id="rId31"/>
    <p:sldId id="286" r:id="rId32"/>
    <p:sldId id="287" r:id="rId33"/>
    <p:sldId id="289" r:id="rId34"/>
    <p:sldId id="290" r:id="rId35"/>
    <p:sldId id="291" r:id="rId36"/>
    <p:sldId id="323" r:id="rId37"/>
    <p:sldId id="301" r:id="rId38"/>
    <p:sldId id="317" r:id="rId39"/>
    <p:sldId id="288" r:id="rId40"/>
    <p:sldId id="295" r:id="rId41"/>
    <p:sldId id="296" r:id="rId42"/>
    <p:sldId id="302" r:id="rId43"/>
    <p:sldId id="303" r:id="rId44"/>
    <p:sldId id="294" r:id="rId45"/>
    <p:sldId id="304" r:id="rId46"/>
    <p:sldId id="305" r:id="rId47"/>
    <p:sldId id="318" r:id="rId48"/>
    <p:sldId id="307" r:id="rId49"/>
    <p:sldId id="308" r:id="rId50"/>
    <p:sldId id="309" r:id="rId51"/>
    <p:sldId id="310" r:id="rId52"/>
    <p:sldId id="311" r:id="rId53"/>
    <p:sldId id="265" r:id="rId54"/>
    <p:sldId id="321" r:id="rId55"/>
    <p:sldId id="320" r:id="rId56"/>
    <p:sldId id="312" r:id="rId57"/>
    <p:sldId id="319" r:id="rId58"/>
    <p:sldId id="322" r:id="rId59"/>
    <p:sldId id="29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56"/>
  </p:normalViewPr>
  <p:slideViewPr>
    <p:cSldViewPr snapToGrid="0" snapToObjects="1">
      <p:cViewPr varScale="1">
        <p:scale>
          <a:sx n="107" d="100"/>
          <a:sy n="107" d="100"/>
        </p:scale>
        <p:origin x="15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8BB1-036D-5A48-A49D-76BE71AD3047}" type="datetimeFigureOut">
              <a:rPr lang="en-US" smtClean="0"/>
              <a:t>6/2/22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854D9-90E3-2441-AE8A-05F0F966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echo, image quality is VERY important.  If quality is poor, interpretation can be easily</a:t>
            </a:r>
            <a:r>
              <a:rPr lang="en-US" baseline="0" dirty="0"/>
              <a:t> misled.</a:t>
            </a:r>
          </a:p>
          <a:p>
            <a:r>
              <a:rPr lang="en-US" baseline="0" dirty="0"/>
              <a:t>--</a:t>
            </a:r>
            <a:r>
              <a:rPr lang="en-US" dirty="0"/>
              <a:t> Ask</a:t>
            </a:r>
            <a:r>
              <a:rPr lang="en-US" baseline="0" dirty="0"/>
              <a:t> yourself these questions on every echo image obtained to ensure quality.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11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calculator will also tell</a:t>
            </a:r>
            <a:r>
              <a:rPr lang="en-US" baseline="0" dirty="0"/>
              <a:t> whether it’s eccentric (e.g., dilation) or concentric hypertrophy (e.g., thickened LV walls)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at level of MV leaflet</a:t>
            </a:r>
            <a:r>
              <a:rPr lang="en-US" baseline="0" dirty="0"/>
              <a:t> tips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93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loop</a:t>
            </a:r>
            <a:r>
              <a:rPr lang="en-US" baseline="0" dirty="0"/>
              <a:t> shows normal flow over the AV—note there is no light blue/orange </a:t>
            </a:r>
            <a:r>
              <a:rPr lang="en-US" baseline="0" dirty="0" err="1"/>
              <a:t>regurgitant</a:t>
            </a:r>
            <a:r>
              <a:rPr lang="en-US" baseline="0" dirty="0"/>
              <a:t> jet re-entering the LVOT from the AV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27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9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image is my heart during</a:t>
            </a:r>
            <a:r>
              <a:rPr lang="en-US" baseline="0" dirty="0"/>
              <a:t> our demonstration from Sept. with </a:t>
            </a:r>
            <a:r>
              <a:rPr lang="en-US" baseline="0" dirty="0" err="1"/>
              <a:t>Kunka</a:t>
            </a:r>
            <a:r>
              <a:rPr lang="en-US" baseline="0" dirty="0"/>
              <a:t>, </a:t>
            </a:r>
            <a:r>
              <a:rPr lang="en-US" baseline="0" dirty="0" err="1"/>
              <a:t>Mpundu</a:t>
            </a:r>
            <a:r>
              <a:rPr lang="en-US" baseline="0" dirty="0"/>
              <a:t>, </a:t>
            </a:r>
            <a:r>
              <a:rPr lang="en-US" baseline="0" dirty="0" err="1"/>
              <a:t>Zimba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55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IVS movement</a:t>
            </a:r>
            <a:r>
              <a:rPr lang="en-US" baseline="0" dirty="0"/>
              <a:t> in diastole.  It should keep a rounded appearance, bulging into the RV lumen in diastole.  If it flattens—this is a “D-shaped” septum and indicates elevated R-sided heart pressures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15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coronary vessel distributions when looking for wall motion abnormalities in PSAX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07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hardest of all views to obtain (in my opinion!)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6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nice A4CV:</a:t>
            </a:r>
            <a:r>
              <a:rPr lang="en-US" baseline="0" dirty="0"/>
              <a:t>  7/14/2020 in MH Butterfly Archive</a:t>
            </a:r>
          </a:p>
          <a:p>
            <a:r>
              <a:rPr lang="en-US" baseline="0" dirty="0"/>
              <a:t>--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41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TAPSE:  tricuspid annular plane systolic excursion (&gt;17mm is no RV </a:t>
            </a:r>
            <a:r>
              <a:rPr lang="en-US" dirty="0" err="1"/>
              <a:t>fxn</a:t>
            </a:r>
            <a:r>
              <a:rPr lang="en-US" dirty="0"/>
              <a:t>; &lt;16mm is reduced RV </a:t>
            </a:r>
            <a:r>
              <a:rPr lang="en-US" dirty="0" err="1"/>
              <a:t>fxn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2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recommend starting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4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normal color </a:t>
            </a:r>
            <a:r>
              <a:rPr lang="en-US" dirty="0" err="1"/>
              <a:t>doppler</a:t>
            </a:r>
            <a:r>
              <a:rPr lang="en-US" dirty="0"/>
              <a:t> flow over the TV.  **No light blue/orange</a:t>
            </a:r>
            <a:r>
              <a:rPr lang="en-US" baseline="0" dirty="0"/>
              <a:t> jet regurgitating back into the RA from the RV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40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R heart is always adjacent to the liver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2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Note—sometimes</a:t>
            </a:r>
            <a:r>
              <a:rPr lang="en-US" baseline="0" dirty="0"/>
              <a:t> you’ll see a very thin black line between the R heart and the liver, which looks like a small effusion.  If it disappears in diastole—is it pericardial fat, not an effusion.  If it persists = effusion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arrows:  this is where</a:t>
            </a:r>
            <a:r>
              <a:rPr lang="en-US" baseline="0" dirty="0"/>
              <a:t> effusion would be</a:t>
            </a:r>
          </a:p>
          <a:p>
            <a:r>
              <a:rPr lang="en-US" baseline="0" dirty="0"/>
              <a:t>--pericardium is </a:t>
            </a:r>
            <a:r>
              <a:rPr lang="en-US" baseline="0" dirty="0" err="1"/>
              <a:t>hyperechoic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0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questions we’re trying to answer</a:t>
            </a:r>
            <a:r>
              <a:rPr lang="en-US" baseline="0" dirty="0"/>
              <a:t> with a beside echo.  **We will not be doing this with every echo—in an emergent situation, we will only be looking for a few specific things.  But This list encompasses the breadth of what we can answer with POCUS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probe marker is on the opposite</a:t>
            </a:r>
            <a:r>
              <a:rPr lang="en-US" baseline="0" dirty="0"/>
              <a:t> side of the image for cardiac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more views than this in echo.  But these are the</a:t>
            </a:r>
            <a:r>
              <a:rPr lang="en-US" baseline="0" dirty="0"/>
              <a:t> 4 views of a basic echo.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from MH Butterfly 5.19.20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3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heart</a:t>
            </a:r>
          </a:p>
          <a:p>
            <a:endParaRPr lang="en-US" dirty="0"/>
          </a:p>
          <a:p>
            <a:r>
              <a:rPr lang="en-US" dirty="0"/>
              <a:t>Good teaching echoes:</a:t>
            </a:r>
            <a:r>
              <a:rPr lang="en-US" baseline="0" dirty="0"/>
              <a:t>  8/25/20 (all 4 views are good for CCF); 10/7/20 has really nice PLAX/PSAX views of CCF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3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854D9-90E3-2441-AE8A-05F0F966F8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1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2459639-8315-5C47-94B6-71BB2D4E0539}" type="slidenum">
              <a:rPr lang="en-US" smtClean="0">
                <a:solidFill>
                  <a:srgbClr val="93A299">
                    <a:lumMod val="50000"/>
                  </a:srgbClr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4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9927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7767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862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307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82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57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608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1953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4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9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0D7DCF0-662F-7942-9D1B-2CC0BFBD9240}" type="datetimeFigureOut">
              <a:rPr lang="en-US" smtClean="0">
                <a:solidFill>
                  <a:srgbClr val="564B3C"/>
                </a:solidFill>
                <a:latin typeface="Century Gothic"/>
              </a:rPr>
              <a:pPr/>
              <a:t>6/2/22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2459639-8315-5C47-94B6-71BB2D4E0539}" type="slidenum">
              <a:rPr lang="en-US" smtClean="0">
                <a:solidFill>
                  <a:srgbClr val="564B3C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nalfellow.org/2019/08/07/focused-cardiac-ultrasound-abnormalities-on-the-parasternal-short-axis-view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Matthew S. </a:t>
            </a:r>
            <a:r>
              <a:rPr lang="en-US" dirty="0" err="1"/>
              <a:t>haldeman</a:t>
            </a:r>
            <a:r>
              <a:rPr lang="en-US" dirty="0"/>
              <a:t>, md MPH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1048"/>
            <a:ext cx="7823280" cy="1652052"/>
          </a:xfrm>
        </p:spPr>
        <p:txBody>
          <a:bodyPr/>
          <a:lstStyle/>
          <a:p>
            <a:r>
              <a:rPr lang="en-US" dirty="0"/>
              <a:t>Echocardiography:  </a:t>
            </a:r>
            <a:br>
              <a:rPr lang="en-US" dirty="0"/>
            </a:br>
            <a:r>
              <a:rPr lang="en-US" dirty="0"/>
              <a:t>An 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97" y="382778"/>
            <a:ext cx="2729864" cy="23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02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Echo:  image orientation marker</a:t>
            </a:r>
          </a:p>
        </p:txBody>
      </p:sp>
      <p:pic>
        <p:nvPicPr>
          <p:cNvPr id="4" name="Picture 3" descr="Screen Shot 2020-10-10 at 9.5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9" y="1923415"/>
            <a:ext cx="3382143" cy="455052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5482272" y="2351779"/>
            <a:ext cx="2473498" cy="411962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06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Echo:  4 major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800" b="1" dirty="0"/>
              <a:t>Parasternal Long Axis (PLAX)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b="1" dirty="0"/>
              <a:t>Parasternal Short Axis (PSAX)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b="1" dirty="0"/>
              <a:t>Apical 4 Chamber View (A4CV)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b="1" dirty="0" err="1"/>
              <a:t>Subxiphoid</a:t>
            </a:r>
            <a:r>
              <a:rPr lang="en-US" sz="2800" b="1" dirty="0"/>
              <a:t> View (SX)</a:t>
            </a:r>
          </a:p>
        </p:txBody>
      </p:sp>
    </p:spTree>
    <p:extLst>
      <p:ext uri="{BB962C8B-B14F-4D97-AF65-F5344CB8AC3E}">
        <p14:creationId xmlns:p14="http://schemas.microsoft.com/office/powerpoint/2010/main" val="2903572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1048"/>
            <a:ext cx="7823280" cy="1652052"/>
          </a:xfrm>
        </p:spPr>
        <p:txBody>
          <a:bodyPr/>
          <a:lstStyle/>
          <a:p>
            <a:r>
              <a:rPr lang="en-US" dirty="0"/>
              <a:t>Parasternal long axis view (</a:t>
            </a:r>
            <a:r>
              <a:rPr lang="en-US" dirty="0" err="1"/>
              <a:t>PlaX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834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Parasternal long axis view (PLAX)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021" y="1643306"/>
            <a:ext cx="87178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Technique: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Place probe to left of the sternum, between ribs 2-5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Direct probe marker towards patient’s R shoulder</a:t>
            </a:r>
          </a:p>
        </p:txBody>
      </p:sp>
      <p:pic>
        <p:nvPicPr>
          <p:cNvPr id="6" name="Picture 5" descr="Screen Shot 2020-10-10 at 9.1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2905190"/>
            <a:ext cx="7967442" cy="3779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385" y="6546366"/>
            <a:ext cx="429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 University of South Carolina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585483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shopping…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621" y="4515532"/>
            <a:ext cx="2109892" cy="210989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It often requires a lot of probe sliding to find an adequate window to see the heart between the ribs…</a:t>
            </a:r>
          </a:p>
          <a:p>
            <a:r>
              <a:rPr lang="en-US" dirty="0"/>
              <a:t>Start with large movements to find a window</a:t>
            </a:r>
          </a:p>
          <a:p>
            <a:r>
              <a:rPr lang="en-US" dirty="0"/>
              <a:t>Once heart is visualized, use fine movements to optimize the image</a:t>
            </a:r>
          </a:p>
        </p:txBody>
      </p:sp>
    </p:spTree>
    <p:extLst>
      <p:ext uri="{BB962C8B-B14F-4D97-AF65-F5344CB8AC3E}">
        <p14:creationId xmlns:p14="http://schemas.microsoft.com/office/powerpoint/2010/main" val="127590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Plax 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24" y="2072805"/>
            <a:ext cx="8032876" cy="451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3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20-10-10 at 9.5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68" y="707155"/>
            <a:ext cx="4286120" cy="5766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4177" y="424105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5648" y="35510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1293" y="3138156"/>
            <a:ext cx="7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LVOT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26658" y="218785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RV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96203" y="3920387"/>
            <a:ext cx="1696119" cy="1401683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796203" y="4463069"/>
            <a:ext cx="1430591" cy="859001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529659" y="3322822"/>
            <a:ext cx="3204528" cy="597565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44637" y="2671104"/>
            <a:ext cx="2289070" cy="1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3060655" y="4858964"/>
            <a:ext cx="4000631" cy="1266084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5410" y="2187858"/>
            <a:ext cx="1371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Inter-</a:t>
            </a:r>
          </a:p>
          <a:p>
            <a:pPr algn="ctr"/>
            <a:r>
              <a:rPr lang="en-US" dirty="0"/>
              <a:t>Ventricular</a:t>
            </a:r>
          </a:p>
          <a:p>
            <a:pPr algn="ctr"/>
            <a:r>
              <a:rPr lang="en-US" dirty="0"/>
              <a:t>Septum </a:t>
            </a:r>
          </a:p>
          <a:p>
            <a:pPr algn="ctr"/>
            <a:r>
              <a:rPr lang="en-US" dirty="0"/>
              <a:t>(IVS)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7839" y="5154005"/>
            <a:ext cx="147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Mitral Valve</a:t>
            </a:r>
          </a:p>
          <a:p>
            <a:pPr algn="ctr"/>
            <a:r>
              <a:rPr lang="en-US" dirty="0"/>
              <a:t>Leaflets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34187" y="3753459"/>
            <a:ext cx="134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Aortic</a:t>
            </a:r>
          </a:p>
          <a:p>
            <a:r>
              <a:rPr lang="en-US" dirty="0"/>
              <a:t>Valve (AV)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61286" y="6125048"/>
            <a:ext cx="143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 Posterior</a:t>
            </a:r>
          </a:p>
          <a:p>
            <a:r>
              <a:rPr lang="en-US" dirty="0" err="1"/>
              <a:t>Freewall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241062" y="5549899"/>
            <a:ext cx="1964128" cy="575149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49674" y="5940382"/>
            <a:ext cx="231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Descending aorta*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502158"/>
            <a:ext cx="454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*Indicates depth of image is adequate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145B95-9209-EB42-BD0D-5D18FEA5BD11}"/>
              </a:ext>
            </a:extLst>
          </p:cNvPr>
          <p:cNvSpPr txBox="1"/>
          <p:nvPr/>
        </p:nvSpPr>
        <p:spPr>
          <a:xfrm>
            <a:off x="4906301" y="2889579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Aortic Root</a:t>
            </a:r>
          </a:p>
        </p:txBody>
      </p:sp>
    </p:spTree>
    <p:extLst>
      <p:ext uri="{BB962C8B-B14F-4D97-AF65-F5344CB8AC3E}">
        <p14:creationId xmlns:p14="http://schemas.microsoft.com/office/powerpoint/2010/main" val="232687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PLAX view:  normal heart</a:t>
            </a:r>
          </a:p>
        </p:txBody>
      </p:sp>
      <p:pic>
        <p:nvPicPr>
          <p:cNvPr id="3" name="PLAX n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3848" y="1251152"/>
            <a:ext cx="4322088" cy="63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PLAX view:  normal heart</a:t>
            </a:r>
          </a:p>
        </p:txBody>
      </p:sp>
      <p:pic>
        <p:nvPicPr>
          <p:cNvPr id="4" name="Echo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0661" y="1471549"/>
            <a:ext cx="4213814" cy="61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Plax view used for…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EF (via EPSS)</a:t>
            </a:r>
          </a:p>
          <a:p>
            <a:r>
              <a:rPr lang="en-US" dirty="0"/>
              <a:t>Evaluating chamber size (LA, LVOT, RV)</a:t>
            </a:r>
          </a:p>
          <a:p>
            <a:r>
              <a:rPr lang="en-US" dirty="0"/>
              <a:t>Evaluating for LVH (via LVMI)</a:t>
            </a:r>
          </a:p>
          <a:p>
            <a:r>
              <a:rPr lang="en-US" dirty="0"/>
              <a:t>Screening for </a:t>
            </a:r>
            <a:r>
              <a:rPr lang="en-US" dirty="0" err="1"/>
              <a:t>valvular</a:t>
            </a:r>
            <a:r>
              <a:rPr lang="en-US" dirty="0"/>
              <a:t> disorders</a:t>
            </a:r>
          </a:p>
          <a:p>
            <a:pPr lvl="1"/>
            <a:r>
              <a:rPr lang="en-US" dirty="0"/>
              <a:t>Look for mitral stenosis</a:t>
            </a:r>
          </a:p>
          <a:p>
            <a:pPr lvl="1"/>
            <a:r>
              <a:rPr lang="en-US" dirty="0"/>
              <a:t>Can use color </a:t>
            </a:r>
            <a:r>
              <a:rPr lang="en-US" dirty="0" err="1"/>
              <a:t>doppler</a:t>
            </a:r>
            <a:r>
              <a:rPr lang="en-US" dirty="0"/>
              <a:t> to screen for MV/AV regurgitation</a:t>
            </a:r>
          </a:p>
          <a:p>
            <a:pPr lvl="2"/>
            <a:r>
              <a:rPr lang="en-US" dirty="0"/>
              <a:t>PLAX is the easiest view to see AV regurgitation</a:t>
            </a:r>
          </a:p>
          <a:p>
            <a:pPr lvl="2"/>
            <a:r>
              <a:rPr lang="en-US" dirty="0"/>
              <a:t>A4CV is best for color </a:t>
            </a:r>
            <a:r>
              <a:rPr lang="en-US" dirty="0" err="1"/>
              <a:t>doppler</a:t>
            </a:r>
            <a:r>
              <a:rPr lang="en-US" dirty="0"/>
              <a:t> to look for MV/TV regurgitation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9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Echo: overall outline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4037" y="1617696"/>
            <a:ext cx="8229600" cy="5410201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6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n-US" sz="3200" b="1" dirty="0"/>
              <a:t>Part 1</a:t>
            </a:r>
          </a:p>
          <a:p>
            <a:r>
              <a:rPr lang="en-US" sz="3200" dirty="0"/>
              <a:t>Overview/Anatomy Review</a:t>
            </a:r>
          </a:p>
          <a:p>
            <a:r>
              <a:rPr lang="en-US" sz="3200" dirty="0"/>
              <a:t>Parasternal Long Axis View</a:t>
            </a:r>
          </a:p>
          <a:p>
            <a:pPr lvl="1"/>
            <a:r>
              <a:rPr lang="en-US" sz="2300" dirty="0"/>
              <a:t>Technique</a:t>
            </a:r>
          </a:p>
          <a:p>
            <a:pPr lvl="1"/>
            <a:r>
              <a:rPr lang="en-US" sz="2300" dirty="0"/>
              <a:t>Estimating LV EF</a:t>
            </a:r>
          </a:p>
          <a:p>
            <a:pPr lvl="1"/>
            <a:r>
              <a:rPr lang="en-US" sz="2300" dirty="0"/>
              <a:t>LA, LVOT, RV size</a:t>
            </a:r>
          </a:p>
          <a:p>
            <a:pPr lvl="1"/>
            <a:r>
              <a:rPr lang="en-US" sz="2300" dirty="0"/>
              <a:t>LVH screen</a:t>
            </a:r>
          </a:p>
          <a:p>
            <a:r>
              <a:rPr lang="en-US" sz="3200" dirty="0"/>
              <a:t>Parasternal Short Axis View</a:t>
            </a:r>
          </a:p>
          <a:p>
            <a:pPr lvl="1"/>
            <a:r>
              <a:rPr lang="en-US" sz="2300" dirty="0"/>
              <a:t>Technique</a:t>
            </a:r>
          </a:p>
          <a:p>
            <a:pPr lvl="1"/>
            <a:r>
              <a:rPr lang="en-US" sz="2300" dirty="0"/>
              <a:t>3 views</a:t>
            </a:r>
          </a:p>
          <a:p>
            <a:pPr lvl="1"/>
            <a:r>
              <a:rPr lang="en-US" sz="2300" dirty="0"/>
              <a:t>Method to look for wall motion abnormality, IVS movement, RV size</a:t>
            </a:r>
          </a:p>
          <a:p>
            <a:r>
              <a:rPr lang="en-US" sz="3200" dirty="0"/>
              <a:t>Apical 4-Chamber View</a:t>
            </a:r>
          </a:p>
          <a:p>
            <a:pPr lvl="1"/>
            <a:r>
              <a:rPr lang="en-US" sz="2300" dirty="0"/>
              <a:t>Technique</a:t>
            </a:r>
          </a:p>
          <a:p>
            <a:pPr lvl="1"/>
            <a:r>
              <a:rPr lang="en-US" sz="2300" dirty="0"/>
              <a:t>Valve regurgitation</a:t>
            </a:r>
          </a:p>
          <a:p>
            <a:pPr lvl="1"/>
            <a:r>
              <a:rPr lang="en-US" sz="2300" dirty="0"/>
              <a:t>RV size, (60% rule, wall thickness), function</a:t>
            </a:r>
          </a:p>
          <a:p>
            <a:r>
              <a:rPr lang="en-US" sz="3200" dirty="0" err="1"/>
              <a:t>Subxiphoid</a:t>
            </a:r>
            <a:r>
              <a:rPr lang="en-US" sz="3200" dirty="0"/>
              <a:t> View</a:t>
            </a:r>
          </a:p>
          <a:p>
            <a:pPr lvl="1"/>
            <a:r>
              <a:rPr lang="en-US" sz="2300" dirty="0"/>
              <a:t>Technique</a:t>
            </a:r>
          </a:p>
          <a:p>
            <a:pPr lvl="1"/>
            <a:r>
              <a:rPr lang="en-US" sz="2300" dirty="0"/>
              <a:t>Effusion</a:t>
            </a:r>
          </a:p>
          <a:p>
            <a:pPr marL="114300" indent="0">
              <a:buFont typeface="Arial" pitchFamily="34" charset="0"/>
              <a:buNone/>
            </a:pPr>
            <a:endParaRPr lang="en-US" sz="2700" dirty="0"/>
          </a:p>
          <a:p>
            <a:pPr marL="114300" indent="0">
              <a:buFont typeface="Arial" pitchFamily="34" charset="0"/>
              <a:buNone/>
            </a:pPr>
            <a:endParaRPr lang="en-US" sz="2700" dirty="0"/>
          </a:p>
          <a:p>
            <a:pPr marL="114300" indent="0">
              <a:buFont typeface="Arial" pitchFamily="34" charset="0"/>
              <a:buNone/>
            </a:pPr>
            <a:r>
              <a:rPr lang="en-US" sz="3100" b="1" dirty="0"/>
              <a:t>Part 2</a:t>
            </a:r>
          </a:p>
          <a:p>
            <a:r>
              <a:rPr lang="en-US" sz="3100" dirty="0"/>
              <a:t>Normal views</a:t>
            </a:r>
          </a:p>
          <a:p>
            <a:r>
              <a:rPr lang="en-US" sz="3100" dirty="0"/>
              <a:t>Pathology</a:t>
            </a:r>
          </a:p>
          <a:p>
            <a:pPr lvl="1"/>
            <a:r>
              <a:rPr lang="en-US" sz="2300" dirty="0"/>
              <a:t>LAE</a:t>
            </a:r>
          </a:p>
          <a:p>
            <a:pPr lvl="1"/>
            <a:r>
              <a:rPr lang="en-US" sz="2300" dirty="0" err="1"/>
              <a:t>HFrEF</a:t>
            </a:r>
            <a:endParaRPr lang="en-US" sz="2300" dirty="0"/>
          </a:p>
          <a:p>
            <a:pPr lvl="1"/>
            <a:r>
              <a:rPr lang="en-US" sz="2300" dirty="0" err="1"/>
              <a:t>HFpEF</a:t>
            </a:r>
            <a:endParaRPr lang="en-US" sz="2300" dirty="0"/>
          </a:p>
          <a:p>
            <a:pPr lvl="1"/>
            <a:r>
              <a:rPr lang="en-US" sz="2300" dirty="0"/>
              <a:t>LVH</a:t>
            </a:r>
          </a:p>
          <a:p>
            <a:pPr lvl="1"/>
            <a:r>
              <a:rPr lang="en-US" sz="2300" dirty="0" err="1"/>
              <a:t>Hyperdynamic</a:t>
            </a:r>
            <a:r>
              <a:rPr lang="en-US" sz="2300" dirty="0"/>
              <a:t> LV </a:t>
            </a:r>
          </a:p>
          <a:p>
            <a:pPr lvl="1"/>
            <a:r>
              <a:rPr lang="en-US" sz="2300" dirty="0"/>
              <a:t>LV wall motion abnormality</a:t>
            </a:r>
          </a:p>
          <a:p>
            <a:pPr lvl="1"/>
            <a:r>
              <a:rPr lang="en-US" sz="2300" dirty="0"/>
              <a:t>RVH </a:t>
            </a:r>
          </a:p>
          <a:p>
            <a:pPr lvl="1"/>
            <a:r>
              <a:rPr lang="en-US" sz="2300" dirty="0"/>
              <a:t>Elevated R-sided pressure </a:t>
            </a:r>
          </a:p>
          <a:p>
            <a:pPr lvl="1"/>
            <a:r>
              <a:rPr lang="en-US" sz="2300" dirty="0"/>
              <a:t>MV stenosis</a:t>
            </a:r>
          </a:p>
          <a:p>
            <a:pPr lvl="1"/>
            <a:r>
              <a:rPr lang="en-US" sz="2300" dirty="0"/>
              <a:t>MV, AV, TV regurgitation </a:t>
            </a:r>
          </a:p>
          <a:p>
            <a:pPr lvl="1"/>
            <a:r>
              <a:rPr lang="en-US" sz="2300" dirty="0"/>
              <a:t>Effusion </a:t>
            </a:r>
          </a:p>
          <a:p>
            <a:pPr lvl="1"/>
            <a:r>
              <a:rPr lang="en-US" sz="2300" dirty="0" err="1"/>
              <a:t>Tamponade</a:t>
            </a:r>
            <a:endParaRPr lang="en-US" sz="2300" dirty="0"/>
          </a:p>
          <a:p>
            <a:pPr lvl="1"/>
            <a:r>
              <a:rPr lang="en-US" sz="2300" dirty="0"/>
              <a:t>PE (McConnell’s sign)</a:t>
            </a:r>
          </a:p>
          <a:p>
            <a:pPr lvl="1"/>
            <a:r>
              <a:rPr lang="en-US" sz="2300" dirty="0"/>
              <a:t>Thrombus</a:t>
            </a:r>
          </a:p>
          <a:p>
            <a:pPr lvl="1"/>
            <a:r>
              <a:rPr lang="en-US" sz="2300" dirty="0"/>
              <a:t>Vegetation</a:t>
            </a:r>
          </a:p>
          <a:p>
            <a:pPr lvl="1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013745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Estimating Ejection fraction:  </a:t>
            </a:r>
            <a:br>
              <a:rPr lang="en-US" dirty="0"/>
            </a:br>
            <a:r>
              <a:rPr lang="en-US" dirty="0"/>
              <a:t>e-point </a:t>
            </a:r>
            <a:r>
              <a:rPr lang="en-US" dirty="0" err="1"/>
              <a:t>septal</a:t>
            </a:r>
            <a:r>
              <a:rPr lang="en-US" dirty="0"/>
              <a:t> separation (EPSS)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3185"/>
            <a:ext cx="8229600" cy="5274815"/>
          </a:xfrm>
        </p:spPr>
        <p:txBody>
          <a:bodyPr>
            <a:normAutofit/>
          </a:bodyPr>
          <a:lstStyle/>
          <a:p>
            <a:r>
              <a:rPr lang="en-US" dirty="0"/>
              <a:t>In PLAX view of normal heart, the MV leaflet tip should almost touch the IVS during diastole</a:t>
            </a:r>
          </a:p>
          <a:p>
            <a:r>
              <a:rPr lang="en-US" dirty="0"/>
              <a:t>By measuring the shortest distance between MV leaflet tip and IVS, can estimate EF</a:t>
            </a:r>
          </a:p>
          <a:p>
            <a:pPr lvl="1"/>
            <a:r>
              <a:rPr lang="en-US" b="1" dirty="0"/>
              <a:t>EF = 75.5 - 2.5(distance in mm)</a:t>
            </a:r>
          </a:p>
          <a:p>
            <a:pPr lvl="1"/>
            <a:r>
              <a:rPr lang="en-US" dirty="0"/>
              <a:t>EPSS &lt;5mm, EF = normal (&gt;50%)</a:t>
            </a:r>
          </a:p>
          <a:p>
            <a:pPr lvl="1"/>
            <a:r>
              <a:rPr lang="en-US" dirty="0"/>
              <a:t>EPSS &gt;7mm, EF &lt;50%</a:t>
            </a:r>
          </a:p>
          <a:p>
            <a:pPr lvl="1"/>
            <a:r>
              <a:rPr lang="en-US" b="1" dirty="0"/>
              <a:t>EPSS &gt;10mm, EF &lt;35%</a:t>
            </a:r>
          </a:p>
          <a:p>
            <a:pPr lvl="1"/>
            <a:r>
              <a:rPr lang="en-US" dirty="0"/>
              <a:t>EPSS &gt;18mm, EF &lt;30%</a:t>
            </a:r>
          </a:p>
          <a:p>
            <a:pPr lvl="1"/>
            <a:r>
              <a:rPr lang="en-US" dirty="0"/>
              <a:t>But…confounders:  </a:t>
            </a:r>
          </a:p>
          <a:p>
            <a:pPr lvl="2"/>
            <a:r>
              <a:rPr lang="en-US" dirty="0"/>
              <a:t>AV regurgitation</a:t>
            </a:r>
          </a:p>
          <a:p>
            <a:pPr lvl="2"/>
            <a:r>
              <a:rPr lang="en-US" dirty="0"/>
              <a:t>MV stenosis</a:t>
            </a:r>
          </a:p>
          <a:p>
            <a:pPr lvl="2"/>
            <a:r>
              <a:rPr lang="en-US" dirty="0"/>
              <a:t>Thickened IV septum (LVH, Hypertrophic Obstructive CMP)</a:t>
            </a:r>
          </a:p>
          <a:p>
            <a:pPr lvl="2"/>
            <a:r>
              <a:rPr lang="en-US" dirty="0"/>
              <a:t>MV replacement</a:t>
            </a:r>
          </a:p>
        </p:txBody>
      </p:sp>
    </p:spTree>
    <p:extLst>
      <p:ext uri="{BB962C8B-B14F-4D97-AF65-F5344CB8AC3E}">
        <p14:creationId xmlns:p14="http://schemas.microsoft.com/office/powerpoint/2010/main" val="4182069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EPS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850232"/>
            <a:ext cx="3731808" cy="5513477"/>
          </a:xfrm>
          <a:prstGeom prst="rect">
            <a:avLst/>
          </a:prstGeom>
        </p:spPr>
      </p:pic>
      <p:pic>
        <p:nvPicPr>
          <p:cNvPr id="3" name="Picture 2" descr="CC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850232"/>
            <a:ext cx="3731807" cy="55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Plax:  chamber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“Rule of Thirds”</a:t>
            </a:r>
          </a:p>
          <a:p>
            <a:pPr lvl="1"/>
            <a:r>
              <a:rPr lang="en-US" dirty="0"/>
              <a:t>LA, LVOT, and RV should all appear approximately the same size in PLAX view</a:t>
            </a:r>
          </a:p>
        </p:txBody>
      </p:sp>
      <p:pic>
        <p:nvPicPr>
          <p:cNvPr id="4" name="Picture 3" descr="Screen Shot 2020-10-10 at 10.26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71" y="2985958"/>
            <a:ext cx="4217019" cy="3498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1156" y="3911145"/>
            <a:ext cx="3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0208" y="5074379"/>
            <a:ext cx="312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7615" y="4690521"/>
            <a:ext cx="3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1369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Plax: screening for </a:t>
            </a:r>
            <a:r>
              <a:rPr lang="en-US" dirty="0" err="1"/>
              <a:t>lvh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Left Ventricular Mass Index (LVMI)</a:t>
            </a:r>
          </a:p>
          <a:p>
            <a:pPr lvl="1"/>
            <a:r>
              <a:rPr lang="en-US" dirty="0"/>
              <a:t>Measure the following parameters at level of MV leaflet tips:</a:t>
            </a:r>
          </a:p>
          <a:p>
            <a:pPr lvl="2"/>
            <a:r>
              <a:rPr lang="en-US" b="1" dirty="0"/>
              <a:t>LV end-diastolic diameter (LVEDD)</a:t>
            </a:r>
          </a:p>
          <a:p>
            <a:pPr lvl="2"/>
            <a:r>
              <a:rPr lang="en-US" b="1" dirty="0"/>
              <a:t>IVS diameter (</a:t>
            </a:r>
            <a:r>
              <a:rPr lang="en-US" b="1" dirty="0" err="1"/>
              <a:t>IVSd</a:t>
            </a:r>
            <a:r>
              <a:rPr lang="en-US" b="1" dirty="0"/>
              <a:t>)</a:t>
            </a:r>
          </a:p>
          <a:p>
            <a:pPr lvl="2"/>
            <a:r>
              <a:rPr lang="en-US" b="1" dirty="0"/>
              <a:t>LV Posterior Wall diameter (</a:t>
            </a:r>
            <a:r>
              <a:rPr lang="en-US" b="1" dirty="0" err="1"/>
              <a:t>PWd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Insert values into calculator, along with </a:t>
            </a:r>
            <a:r>
              <a:rPr lang="en-US" dirty="0" err="1"/>
              <a:t>pt’s</a:t>
            </a:r>
            <a:r>
              <a:rPr lang="en-US" dirty="0"/>
              <a:t> height/weight/gender, to obtain LVMI</a:t>
            </a:r>
          </a:p>
          <a:p>
            <a:pPr lvl="1"/>
            <a:r>
              <a:rPr lang="en-US" dirty="0"/>
              <a:t>LVMI normal values:</a:t>
            </a:r>
          </a:p>
          <a:p>
            <a:pPr lvl="2"/>
            <a:r>
              <a:rPr lang="en-US" dirty="0"/>
              <a:t>Male:  &lt;115 g/m</a:t>
            </a:r>
            <a:r>
              <a:rPr lang="en-US" baseline="30000" dirty="0"/>
              <a:t>2</a:t>
            </a:r>
            <a:endParaRPr lang="en-US" dirty="0"/>
          </a:p>
          <a:p>
            <a:pPr lvl="2"/>
            <a:r>
              <a:rPr lang="en-US" dirty="0"/>
              <a:t>Female:  &lt;95 g/m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Calculator:  </a:t>
            </a:r>
          </a:p>
          <a:p>
            <a:pPr lvl="2"/>
            <a:r>
              <a:rPr lang="en-US" dirty="0"/>
              <a:t>http://</a:t>
            </a:r>
            <a:r>
              <a:rPr lang="en-US" dirty="0" err="1"/>
              <a:t>www.csecho.ca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-content/themes/</a:t>
            </a:r>
            <a:r>
              <a:rPr lang="en-US" dirty="0" err="1"/>
              <a:t>twentyeleven-csecho</a:t>
            </a:r>
            <a:r>
              <a:rPr lang="en-US" dirty="0"/>
              <a:t>/</a:t>
            </a:r>
            <a:r>
              <a:rPr lang="en-US" dirty="0" err="1"/>
              <a:t>cardiomath</a:t>
            </a:r>
            <a:r>
              <a:rPr lang="en-US" dirty="0"/>
              <a:t>/?</a:t>
            </a:r>
            <a:r>
              <a:rPr lang="en-US" dirty="0" err="1"/>
              <a:t>eqnHD</a:t>
            </a:r>
            <a:r>
              <a:rPr lang="en-US" dirty="0"/>
              <a:t>=</a:t>
            </a:r>
            <a:r>
              <a:rPr lang="en-US" dirty="0" err="1"/>
              <a:t>echo&amp;eqnDisp</a:t>
            </a:r>
            <a:r>
              <a:rPr lang="en-US" dirty="0"/>
              <a:t>=</a:t>
            </a:r>
            <a:r>
              <a:rPr lang="en-US" dirty="0" err="1"/>
              <a:t>lvmlvmi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84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LVMI measurements</a:t>
            </a:r>
          </a:p>
        </p:txBody>
      </p:sp>
      <p:pic>
        <p:nvPicPr>
          <p:cNvPr id="5" name="Picture 4" descr="Screen Shot 2020-10-10 at 10.31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15" y="1794912"/>
            <a:ext cx="6407950" cy="455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385" y="6546366"/>
            <a:ext cx="429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 University of South Carolina School of Medicine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07422" y="3772133"/>
            <a:ext cx="616293" cy="1008393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220667" y="4817873"/>
            <a:ext cx="186755" cy="335478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23715" y="3436655"/>
            <a:ext cx="168079" cy="335478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162" y="4033568"/>
            <a:ext cx="8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LVEDD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7422" y="3402801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IVSd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6239" y="4633207"/>
            <a:ext cx="67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Pwd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88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Plax:  screening for valve regurgitation</a:t>
            </a:r>
          </a:p>
        </p:txBody>
      </p:sp>
      <p:pic>
        <p:nvPicPr>
          <p:cNvPr id="5" name="VH122018S8_000389_20190511T15434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351" y="1516063"/>
            <a:ext cx="3933378" cy="52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1048"/>
            <a:ext cx="7823280" cy="1652052"/>
          </a:xfrm>
        </p:spPr>
        <p:txBody>
          <a:bodyPr/>
          <a:lstStyle/>
          <a:p>
            <a:r>
              <a:rPr lang="en-US" dirty="0"/>
              <a:t>Parasternal short axis view (</a:t>
            </a:r>
            <a:r>
              <a:rPr lang="en-US" dirty="0" err="1"/>
              <a:t>PsaX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4904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Parasternal short axis view (</a:t>
            </a:r>
            <a:r>
              <a:rPr lang="en-US" dirty="0" err="1"/>
              <a:t>psax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2398"/>
            <a:ext cx="8229600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sz="2800" b="1" dirty="0"/>
              <a:t>Technique: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From the PLAX probe position, rotate probe 90 degrees so that probe marker is now facing patient’s LEFT shoulder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611" y="3191045"/>
            <a:ext cx="6286646" cy="353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36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Psax</a:t>
            </a:r>
            <a:r>
              <a:rPr lang="en-US" dirty="0"/>
              <a:t>:  3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PSAX has 3 major views to obtain: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PSAX Aorta (“Mercedes Benz view”)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PSAX Mitral (“</a:t>
            </a:r>
            <a:r>
              <a:rPr lang="en-US" b="1" dirty="0" err="1"/>
              <a:t>Fishmouth</a:t>
            </a:r>
            <a:r>
              <a:rPr lang="en-US" b="1" dirty="0"/>
              <a:t> view”)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PSAX Mid-Papillary/Apex (“Money view”)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dirty="0"/>
              <a:t>**All are obtained by fanning the probe slightly.  The probe itself is stationery on the chest wall</a:t>
            </a:r>
          </a:p>
        </p:txBody>
      </p:sp>
    </p:spTree>
    <p:extLst>
      <p:ext uri="{BB962C8B-B14F-4D97-AF65-F5344CB8AC3E}">
        <p14:creationId xmlns:p14="http://schemas.microsoft.com/office/powerpoint/2010/main" val="3053233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PSAX:  3 views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06" y="1881585"/>
            <a:ext cx="6211944" cy="46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anatomy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839" y="1954372"/>
            <a:ext cx="3215541" cy="428738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5602656" y="6069027"/>
            <a:ext cx="713021" cy="429500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874915" y="3604068"/>
            <a:ext cx="1662740" cy="6722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93400" y="2987828"/>
            <a:ext cx="1325960" cy="616240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7810" y="2803162"/>
            <a:ext cx="167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of Heart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6380" y="6313861"/>
            <a:ext cx="173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Apex of Heart</a:t>
            </a:r>
          </a:p>
        </p:txBody>
      </p:sp>
    </p:spTree>
    <p:extLst>
      <p:ext uri="{BB962C8B-B14F-4D97-AF65-F5344CB8AC3E}">
        <p14:creationId xmlns:p14="http://schemas.microsoft.com/office/powerpoint/2010/main" val="3269966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Psax</a:t>
            </a:r>
            <a:r>
              <a:rPr lang="en-US" dirty="0"/>
              <a:t> view ANATOMY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8700" y="6295187"/>
            <a:ext cx="142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PSAX mitral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3779" y="1818894"/>
            <a:ext cx="142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PSAX aorta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4630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PSAX mid-papillary</a:t>
            </a:r>
          </a:p>
        </p:txBody>
      </p:sp>
    </p:spTree>
    <p:extLst>
      <p:ext uri="{BB962C8B-B14F-4D97-AF65-F5344CB8AC3E}">
        <p14:creationId xmlns:p14="http://schemas.microsoft.com/office/powerpoint/2010/main" val="1525202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Psax</a:t>
            </a:r>
            <a:r>
              <a:rPr lang="en-US" dirty="0"/>
              <a:t> aorta: “</a:t>
            </a:r>
            <a:r>
              <a:rPr lang="en-US" dirty="0" err="1"/>
              <a:t>mercedes</a:t>
            </a:r>
            <a:r>
              <a:rPr lang="en-US" dirty="0"/>
              <a:t> </a:t>
            </a:r>
            <a:r>
              <a:rPr lang="en-US" dirty="0" err="1"/>
              <a:t>benz</a:t>
            </a:r>
            <a:r>
              <a:rPr lang="en-US" dirty="0"/>
              <a:t> view”</a:t>
            </a:r>
          </a:p>
        </p:txBody>
      </p:sp>
      <p:pic>
        <p:nvPicPr>
          <p:cNvPr id="4" name="Mercedes 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690" y="1661979"/>
            <a:ext cx="3660964" cy="53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Psax</a:t>
            </a:r>
            <a:r>
              <a:rPr lang="en-US" dirty="0"/>
              <a:t> mitral:  “</a:t>
            </a:r>
            <a:r>
              <a:rPr lang="en-US" dirty="0" err="1"/>
              <a:t>fishmouth</a:t>
            </a:r>
            <a:r>
              <a:rPr lang="en-US" dirty="0"/>
              <a:t> view”</a:t>
            </a:r>
          </a:p>
        </p:txBody>
      </p:sp>
      <p:pic>
        <p:nvPicPr>
          <p:cNvPr id="4" name="PSAX fishmouth 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3593" y="1242962"/>
            <a:ext cx="4117695" cy="56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Psax</a:t>
            </a:r>
            <a:r>
              <a:rPr lang="en-US" dirty="0"/>
              <a:t> mid-papillary:  “Money view” </a:t>
            </a:r>
          </a:p>
        </p:txBody>
      </p:sp>
      <p:pic>
        <p:nvPicPr>
          <p:cNvPr id="4" name="VH1642928U_000066_0.437129724856887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4010" y="1804244"/>
            <a:ext cx="3048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Psax</a:t>
            </a:r>
            <a:r>
              <a:rPr lang="en-US" dirty="0"/>
              <a:t> is used for…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57970"/>
          </a:xfrm>
        </p:spPr>
        <p:txBody>
          <a:bodyPr>
            <a:normAutofit/>
          </a:bodyPr>
          <a:lstStyle/>
          <a:p>
            <a:r>
              <a:rPr lang="en-US" dirty="0"/>
              <a:t>Evaluating for wall motion abnormality</a:t>
            </a:r>
          </a:p>
          <a:p>
            <a:pPr lvl="1"/>
            <a:r>
              <a:rPr lang="en-US" dirty="0"/>
              <a:t>All 4 sides of LV wall should be </a:t>
            </a:r>
            <a:r>
              <a:rPr lang="en-US" b="1" dirty="0"/>
              <a:t>contracting towards the center of the LV chamber EQUALLY</a:t>
            </a:r>
            <a:r>
              <a:rPr lang="en-US" dirty="0"/>
              <a:t> and constrict ~1/3 of width</a:t>
            </a:r>
          </a:p>
          <a:p>
            <a:r>
              <a:rPr lang="en-US" dirty="0"/>
              <a:t>Evaluating for elevated RV pressure</a:t>
            </a:r>
          </a:p>
          <a:p>
            <a:pPr lvl="1"/>
            <a:r>
              <a:rPr lang="en-US" dirty="0"/>
              <a:t>Watch IVS:  </a:t>
            </a:r>
            <a:r>
              <a:rPr lang="en-US" b="1" dirty="0"/>
              <a:t>should stay round throughout </a:t>
            </a:r>
            <a:r>
              <a:rPr lang="en-US" dirty="0"/>
              <a:t>(should not flatten during diastole)</a:t>
            </a:r>
          </a:p>
          <a:p>
            <a:pPr lvl="1"/>
            <a:r>
              <a:rPr lang="en-US" dirty="0"/>
              <a:t>Look at LV shape:  should stay circular throughout</a:t>
            </a:r>
          </a:p>
          <a:p>
            <a:pPr lvl="1"/>
            <a:r>
              <a:rPr lang="en-US" dirty="0"/>
              <a:t>Look at RV chamber size in relation to LV size</a:t>
            </a:r>
          </a:p>
          <a:p>
            <a:pPr lvl="2"/>
            <a:r>
              <a:rPr lang="en-US" dirty="0"/>
              <a:t>Cannot measure RV size here, but can estimate if it appears large…</a:t>
            </a:r>
            <a:r>
              <a:rPr lang="en-US" b="1" dirty="0"/>
              <a:t>RV diameter should be &lt; LV diameter</a:t>
            </a:r>
          </a:p>
          <a:p>
            <a:r>
              <a:rPr lang="en-US" dirty="0"/>
              <a:t>Estimating LV EF</a:t>
            </a:r>
          </a:p>
          <a:p>
            <a:pPr lvl="1"/>
            <a:r>
              <a:rPr lang="en-US" dirty="0"/>
              <a:t>Experts estimate EF from this view by </a:t>
            </a:r>
            <a:r>
              <a:rPr lang="en-US" b="1" dirty="0"/>
              <a:t>“eyeball method”</a:t>
            </a:r>
          </a:p>
        </p:txBody>
      </p:sp>
    </p:spTree>
    <p:extLst>
      <p:ext uri="{BB962C8B-B14F-4D97-AF65-F5344CB8AC3E}">
        <p14:creationId xmlns:p14="http://schemas.microsoft.com/office/powerpoint/2010/main" val="3810713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Psax</a:t>
            </a:r>
            <a:r>
              <a:rPr lang="en-US" dirty="0"/>
              <a:t> evaluation</a:t>
            </a:r>
          </a:p>
        </p:txBody>
      </p:sp>
      <p:pic>
        <p:nvPicPr>
          <p:cNvPr id="4" name="Picture 3" descr="Screen Shot 2020-10-11 at 12.00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9" y="1787923"/>
            <a:ext cx="4880399" cy="471210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325960" y="3734786"/>
            <a:ext cx="2110335" cy="1456566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179552" y="3102882"/>
            <a:ext cx="2110335" cy="784304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0729" y="3734786"/>
            <a:ext cx="9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RV size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29" y="519135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IVS movement</a:t>
            </a:r>
          </a:p>
          <a:p>
            <a:r>
              <a:rPr lang="en-US" dirty="0"/>
              <a:t>In diastole</a:t>
            </a:r>
          </a:p>
        </p:txBody>
      </p:sp>
    </p:spTree>
    <p:extLst>
      <p:ext uri="{BB962C8B-B14F-4D97-AF65-F5344CB8AC3E}">
        <p14:creationId xmlns:p14="http://schemas.microsoft.com/office/powerpoint/2010/main" val="1201795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F5B196-EB93-5D4D-97C8-D4868089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799068"/>
            <a:ext cx="8216900" cy="461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Psax</a:t>
            </a:r>
            <a:r>
              <a:rPr lang="en-US" dirty="0"/>
              <a:t> evaluation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18707" y="483442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RCA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2559" y="324433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LAD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9047" y="503247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LCX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E6A70-D9DF-084F-9087-2B5825BAC0AB}"/>
              </a:ext>
            </a:extLst>
          </p:cNvPr>
          <p:cNvSpPr txBox="1"/>
          <p:nvPr/>
        </p:nvSpPr>
        <p:spPr>
          <a:xfrm>
            <a:off x="426128" y="6449628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 </a:t>
            </a:r>
            <a:r>
              <a:rPr lang="en-US" sz="1200" dirty="0" err="1"/>
              <a:t>globalultrasoundinstitute.com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856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EF from </a:t>
            </a:r>
            <a:r>
              <a:rPr lang="en-US" dirty="0" err="1"/>
              <a:t>psax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https://www.renalfellow.org/2019/08/07/focused-cardiac-ultrasound-abnormalities-on-the-parasternal-short-axis-view/</a:t>
            </a:r>
            <a:endParaRPr lang="en-US" dirty="0"/>
          </a:p>
          <a:p>
            <a:r>
              <a:rPr lang="en-US" dirty="0"/>
              <a:t>On this website note:</a:t>
            </a:r>
          </a:p>
          <a:p>
            <a:pPr lvl="1"/>
            <a:r>
              <a:rPr lang="en-US" dirty="0"/>
              <a:t>Differences in normal vs. depressed LV EF</a:t>
            </a:r>
          </a:p>
          <a:p>
            <a:pPr lvl="1"/>
            <a:r>
              <a:rPr lang="en-US" dirty="0"/>
              <a:t>Signs of elevated RV pressure</a:t>
            </a:r>
          </a:p>
        </p:txBody>
      </p:sp>
    </p:spTree>
    <p:extLst>
      <p:ext uri="{BB962C8B-B14F-4D97-AF65-F5344CB8AC3E}">
        <p14:creationId xmlns:p14="http://schemas.microsoft.com/office/powerpoint/2010/main" val="50082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1048"/>
            <a:ext cx="7823280" cy="1652052"/>
          </a:xfrm>
        </p:spPr>
        <p:txBody>
          <a:bodyPr/>
          <a:lstStyle/>
          <a:p>
            <a:r>
              <a:rPr lang="en-US" dirty="0"/>
              <a:t>Apical 4-chamber view (a4cv)</a:t>
            </a:r>
          </a:p>
        </p:txBody>
      </p:sp>
    </p:spTree>
    <p:extLst>
      <p:ext uri="{BB962C8B-B14F-4D97-AF65-F5344CB8AC3E}">
        <p14:creationId xmlns:p14="http://schemas.microsoft.com/office/powerpoint/2010/main" val="484904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Apical 4-chamber view (a4cv)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3209"/>
            <a:ext cx="8229600" cy="214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Technique: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Place probe at heart apex (5</a:t>
            </a:r>
            <a:r>
              <a:rPr lang="en-US" sz="2400" baseline="30000" dirty="0"/>
              <a:t>th</a:t>
            </a:r>
            <a:r>
              <a:rPr lang="en-US" sz="2400" dirty="0"/>
              <a:t> intercostal space, anterior axillary line, near nipple)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Direct probe marker towards patient’s L </a:t>
            </a:r>
            <a:r>
              <a:rPr lang="en-US" dirty="0"/>
              <a:t>axilla, then fan probe towards </a:t>
            </a:r>
            <a:r>
              <a:rPr lang="en-US" dirty="0" err="1"/>
              <a:t>pt’s</a:t>
            </a:r>
            <a:r>
              <a:rPr lang="en-US" dirty="0"/>
              <a:t> R shoulder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09" y="3906899"/>
            <a:ext cx="3621505" cy="27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Anatomy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26" y="1732142"/>
            <a:ext cx="4319153" cy="49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4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A4cv anatomy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52" y="1624632"/>
            <a:ext cx="5796581" cy="50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65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165611"/>
            <a:ext cx="8260672" cy="1039427"/>
          </a:xfrm>
        </p:spPr>
        <p:txBody>
          <a:bodyPr/>
          <a:lstStyle/>
          <a:p>
            <a:r>
              <a:rPr lang="en-US" dirty="0"/>
              <a:t>a4cv</a:t>
            </a:r>
          </a:p>
        </p:txBody>
      </p:sp>
      <p:pic>
        <p:nvPicPr>
          <p:cNvPr id="4" name="A4C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493" y="1001257"/>
            <a:ext cx="4149212" cy="6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A4cv is used for…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95318"/>
          </a:xfrm>
        </p:spPr>
        <p:txBody>
          <a:bodyPr>
            <a:normAutofit/>
          </a:bodyPr>
          <a:lstStyle/>
          <a:p>
            <a:r>
              <a:rPr lang="en-US" dirty="0"/>
              <a:t>Evaluating RV:</a:t>
            </a:r>
          </a:p>
          <a:p>
            <a:pPr lvl="1"/>
            <a:r>
              <a:rPr lang="en-US" dirty="0"/>
              <a:t>Size:  width of RV should be &lt;60% of LV width at valve level</a:t>
            </a:r>
          </a:p>
          <a:p>
            <a:pPr lvl="1"/>
            <a:r>
              <a:rPr lang="en-US" dirty="0"/>
              <a:t>Function:  Tricuspid Annular Plane Systolic Excursion (TAPSE)</a:t>
            </a:r>
          </a:p>
          <a:p>
            <a:pPr lvl="1"/>
            <a:r>
              <a:rPr lang="en-US" dirty="0"/>
              <a:t>Hypertrophy:  RV </a:t>
            </a:r>
            <a:r>
              <a:rPr lang="en-US" dirty="0" err="1"/>
              <a:t>freewall</a:t>
            </a:r>
            <a:r>
              <a:rPr lang="en-US" dirty="0"/>
              <a:t> thickness</a:t>
            </a:r>
          </a:p>
          <a:p>
            <a:pPr lvl="1"/>
            <a:r>
              <a:rPr lang="en-US" dirty="0"/>
              <a:t>Other signs of elevated pressures:  apical dominance, McConnell sign*</a:t>
            </a:r>
          </a:p>
          <a:p>
            <a:r>
              <a:rPr lang="en-US" dirty="0"/>
              <a:t>Evaluating valves with color </a:t>
            </a:r>
            <a:r>
              <a:rPr lang="en-US" dirty="0" err="1"/>
              <a:t>doppler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MV stenosis, regurgitation</a:t>
            </a:r>
          </a:p>
          <a:p>
            <a:pPr lvl="1"/>
            <a:r>
              <a:rPr lang="en-US" dirty="0"/>
              <a:t>AV regurgitation</a:t>
            </a:r>
          </a:p>
          <a:p>
            <a:pPr lvl="1"/>
            <a:r>
              <a:rPr lang="en-US" dirty="0"/>
              <a:t>TV regurgitation</a:t>
            </a:r>
          </a:p>
          <a:p>
            <a:r>
              <a:rPr lang="en-US" dirty="0"/>
              <a:t>Evaluating for </a:t>
            </a:r>
            <a:r>
              <a:rPr lang="en-US" dirty="0" err="1"/>
              <a:t>tamponade</a:t>
            </a:r>
            <a:r>
              <a:rPr lang="en-US" dirty="0"/>
              <a:t>*</a:t>
            </a:r>
          </a:p>
          <a:p>
            <a:endParaRPr lang="en-US" sz="1900" dirty="0"/>
          </a:p>
          <a:p>
            <a:pPr marL="114300" indent="0">
              <a:buNone/>
            </a:pPr>
            <a:r>
              <a:rPr lang="en-US" sz="1900" dirty="0"/>
              <a:t>*will discuss in Part 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29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A4cv:  RV size</a:t>
            </a:r>
          </a:p>
        </p:txBody>
      </p:sp>
      <p:pic>
        <p:nvPicPr>
          <p:cNvPr id="4" name="Picture 3" descr="Screen Shot 2020-10-13 at 2.4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74" y="2235200"/>
            <a:ext cx="3492500" cy="462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128" y="1660437"/>
            <a:ext cx="8080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>
                <a:solidFill>
                  <a:schemeClr val="tx2"/>
                </a:solidFill>
              </a:rPr>
              <a:t>Width of RV should be &lt;60% of LV width at valve level</a:t>
            </a:r>
          </a:p>
          <a:p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921241" y="4817873"/>
            <a:ext cx="1401282" cy="335478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32057" y="5153351"/>
            <a:ext cx="989184" cy="320139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00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70502"/>
            <a:ext cx="8260672" cy="1039427"/>
          </a:xfrm>
        </p:spPr>
        <p:txBody>
          <a:bodyPr/>
          <a:lstStyle/>
          <a:p>
            <a:r>
              <a:rPr lang="en-US" dirty="0"/>
              <a:t>A4cv:  </a:t>
            </a:r>
            <a:r>
              <a:rPr lang="en-US" dirty="0" err="1"/>
              <a:t>tapse</a:t>
            </a:r>
            <a:r>
              <a:rPr lang="en-US" dirty="0"/>
              <a:t> for </a:t>
            </a:r>
            <a:r>
              <a:rPr lang="en-US" dirty="0" err="1"/>
              <a:t>rv</a:t>
            </a:r>
            <a:r>
              <a:rPr lang="en-US" dirty="0"/>
              <a:t>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391" y="1075036"/>
            <a:ext cx="5987235" cy="57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99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A4cv:  RV </a:t>
            </a:r>
            <a:r>
              <a:rPr lang="en-US" dirty="0" err="1"/>
              <a:t>freewall</a:t>
            </a:r>
            <a:r>
              <a:rPr lang="en-US" dirty="0"/>
              <a:t> thickness</a:t>
            </a:r>
          </a:p>
        </p:txBody>
      </p:sp>
      <p:pic>
        <p:nvPicPr>
          <p:cNvPr id="7" name="Picture 6" descr="Screen Shot 2020-10-13 at 3.07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42" y="2496938"/>
            <a:ext cx="3080433" cy="4361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128" y="1660437"/>
            <a:ext cx="80920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>
                <a:solidFill>
                  <a:schemeClr val="tx2"/>
                </a:solidFill>
              </a:rPr>
              <a:t>Width of RV </a:t>
            </a:r>
            <a:r>
              <a:rPr lang="en-US" sz="2400" dirty="0" err="1">
                <a:solidFill>
                  <a:schemeClr val="tx2"/>
                </a:solidFill>
              </a:rPr>
              <a:t>freewall</a:t>
            </a:r>
            <a:r>
              <a:rPr lang="en-US" sz="2400" dirty="0">
                <a:solidFill>
                  <a:schemeClr val="tx2"/>
                </a:solidFill>
              </a:rPr>
              <a:t> should be &lt;5mm at end-diastole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Measure when MV/TV are open</a:t>
            </a:r>
          </a:p>
          <a:p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23050" y="4407047"/>
            <a:ext cx="149404" cy="149392"/>
          </a:xfrm>
          <a:prstGeom prst="line">
            <a:avLst/>
          </a:prstGeom>
          <a:ln>
            <a:solidFill>
              <a:srgbClr val="FF0000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127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A4cv:  color </a:t>
            </a:r>
            <a:r>
              <a:rPr lang="en-US" dirty="0" err="1"/>
              <a:t>doppler</a:t>
            </a:r>
            <a:r>
              <a:rPr lang="en-US" dirty="0"/>
              <a:t> to look for valve regurgitation</a:t>
            </a:r>
          </a:p>
        </p:txBody>
      </p:sp>
      <p:pic>
        <p:nvPicPr>
          <p:cNvPr id="4" name="A4CV normal col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0821" y="1699326"/>
            <a:ext cx="4490341" cy="60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1048"/>
            <a:ext cx="7823280" cy="1652052"/>
          </a:xfrm>
        </p:spPr>
        <p:txBody>
          <a:bodyPr/>
          <a:lstStyle/>
          <a:p>
            <a:r>
              <a:rPr lang="en-US" dirty="0" err="1"/>
              <a:t>Subxiphoid</a:t>
            </a:r>
            <a:r>
              <a:rPr lang="en-US" dirty="0"/>
              <a:t> view (</a:t>
            </a:r>
            <a:r>
              <a:rPr lang="en-US" dirty="0" err="1"/>
              <a:t>sx</a:t>
            </a:r>
            <a:r>
              <a:rPr lang="en-US" dirty="0"/>
              <a:t>)</a:t>
            </a:r>
            <a:br>
              <a:rPr lang="en-US" dirty="0"/>
            </a:br>
            <a:r>
              <a:rPr lang="en-US" sz="3200" dirty="0"/>
              <a:t>(or subcostal view)</a:t>
            </a:r>
          </a:p>
        </p:txBody>
      </p:sp>
    </p:spTree>
    <p:extLst>
      <p:ext uri="{BB962C8B-B14F-4D97-AF65-F5344CB8AC3E}">
        <p14:creationId xmlns:p14="http://schemas.microsoft.com/office/powerpoint/2010/main" val="484904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Subxiphoid</a:t>
            </a:r>
            <a:r>
              <a:rPr lang="en-US" dirty="0"/>
              <a:t> view (</a:t>
            </a:r>
            <a:r>
              <a:rPr lang="en-US" dirty="0" err="1"/>
              <a:t>sx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799"/>
            <a:ext cx="8229600" cy="4373563"/>
          </a:xfrm>
        </p:spPr>
        <p:txBody>
          <a:bodyPr/>
          <a:lstStyle/>
          <a:p>
            <a:r>
              <a:rPr lang="en-US" sz="2800" b="1" dirty="0"/>
              <a:t>Technique: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Place probe in epigastrium, “scoop” under xiphoid process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Direct probe marker towards patient’s L flank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897" y="3305551"/>
            <a:ext cx="4452684" cy="33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Sx</a:t>
            </a:r>
            <a:r>
              <a:rPr lang="en-US" dirty="0"/>
              <a:t> view anatomy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30" y="1634118"/>
            <a:ext cx="6790885" cy="50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05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Echo:  some Abbreviations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4" y="1752600"/>
            <a:ext cx="8994596" cy="5105400"/>
          </a:xfrm>
        </p:spPr>
        <p:txBody>
          <a:bodyPr numCol="2"/>
          <a:lstStyle/>
          <a:p>
            <a:r>
              <a:rPr lang="en-US" dirty="0"/>
              <a:t>Chambers</a:t>
            </a:r>
          </a:p>
          <a:p>
            <a:pPr lvl="1"/>
            <a:r>
              <a:rPr lang="en-US" dirty="0"/>
              <a:t>LV:  Left ventricle</a:t>
            </a:r>
          </a:p>
          <a:p>
            <a:pPr lvl="1"/>
            <a:r>
              <a:rPr lang="en-US" dirty="0"/>
              <a:t>LA:  Left atrium</a:t>
            </a:r>
          </a:p>
          <a:p>
            <a:pPr lvl="1"/>
            <a:r>
              <a:rPr lang="en-US" dirty="0"/>
              <a:t>RV:  right ventricle</a:t>
            </a:r>
          </a:p>
          <a:p>
            <a:pPr lvl="1"/>
            <a:r>
              <a:rPr lang="en-US" dirty="0"/>
              <a:t>RA:  right atrium</a:t>
            </a:r>
          </a:p>
          <a:p>
            <a:pPr lvl="1"/>
            <a:r>
              <a:rPr lang="en-US" dirty="0"/>
              <a:t>LVOT:  LV outflow tract</a:t>
            </a:r>
          </a:p>
          <a:p>
            <a:r>
              <a:rPr lang="en-US" dirty="0"/>
              <a:t>Valves</a:t>
            </a:r>
          </a:p>
          <a:p>
            <a:pPr lvl="1"/>
            <a:r>
              <a:rPr lang="en-US" dirty="0"/>
              <a:t>MV:  mitral valve</a:t>
            </a:r>
          </a:p>
          <a:p>
            <a:pPr lvl="1"/>
            <a:r>
              <a:rPr lang="en-US" dirty="0"/>
              <a:t>TV:  tricuspid valve</a:t>
            </a:r>
          </a:p>
          <a:p>
            <a:pPr lvl="1"/>
            <a:r>
              <a:rPr lang="en-US" dirty="0"/>
              <a:t>AV:  aortic valve</a:t>
            </a:r>
          </a:p>
          <a:p>
            <a:pPr lvl="1"/>
            <a:r>
              <a:rPr lang="en-US" dirty="0"/>
              <a:t>PV:  pulmonary valve</a:t>
            </a:r>
          </a:p>
          <a:p>
            <a:pPr marL="411480" lvl="1" indent="0">
              <a:buNone/>
            </a:pPr>
            <a:endParaRPr lang="en-US" dirty="0"/>
          </a:p>
          <a:p>
            <a:pPr marL="411480" lvl="1" indent="0">
              <a:buNone/>
            </a:pPr>
            <a:endParaRPr lang="en-US" dirty="0"/>
          </a:p>
          <a:p>
            <a:pPr lvl="1"/>
            <a:r>
              <a:rPr lang="en-US" sz="2400" dirty="0"/>
              <a:t>Others:</a:t>
            </a:r>
          </a:p>
          <a:p>
            <a:pPr lvl="2"/>
            <a:r>
              <a:rPr lang="en-US" sz="2000" dirty="0"/>
              <a:t>EPSS:  E-point </a:t>
            </a:r>
            <a:r>
              <a:rPr lang="en-US" sz="2000" dirty="0" err="1"/>
              <a:t>septal</a:t>
            </a:r>
            <a:r>
              <a:rPr lang="en-US" sz="2000" dirty="0"/>
              <a:t> separation</a:t>
            </a:r>
          </a:p>
          <a:p>
            <a:pPr lvl="2"/>
            <a:r>
              <a:rPr lang="en-US" sz="2000" dirty="0"/>
              <a:t>TAPSE:  tricuspid annular plane systolic excursion</a:t>
            </a:r>
          </a:p>
          <a:p>
            <a:pPr lvl="2"/>
            <a:r>
              <a:rPr lang="en-US" sz="2000" dirty="0"/>
              <a:t>LVH:  left ventricular hypertrophy</a:t>
            </a:r>
          </a:p>
          <a:p>
            <a:pPr lvl="2"/>
            <a:r>
              <a:rPr lang="en-US" sz="2000" dirty="0"/>
              <a:t>LVMI:  left ventricular mass index</a:t>
            </a:r>
          </a:p>
          <a:p>
            <a:pPr lvl="2"/>
            <a:r>
              <a:rPr lang="en-US" sz="2000" dirty="0"/>
              <a:t>IVS:  </a:t>
            </a:r>
            <a:r>
              <a:rPr lang="en-US" sz="2000" dirty="0" err="1"/>
              <a:t>Interventricular</a:t>
            </a:r>
            <a:r>
              <a:rPr lang="en-US" sz="2000" dirty="0"/>
              <a:t> septum</a:t>
            </a:r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3900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Sx</a:t>
            </a:r>
            <a:r>
              <a:rPr lang="en-US" dirty="0"/>
              <a:t> view:  normal heart</a:t>
            </a:r>
          </a:p>
        </p:txBody>
      </p:sp>
      <p:pic>
        <p:nvPicPr>
          <p:cNvPr id="4" name="VH122018S8_000389_20190511T1547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0466" y="1379849"/>
            <a:ext cx="4108613" cy="547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9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Sx</a:t>
            </a:r>
            <a:r>
              <a:rPr lang="en-US" dirty="0"/>
              <a:t> view is used for…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Evaluating for pericardial effusion</a:t>
            </a:r>
          </a:p>
          <a:p>
            <a:pPr lvl="1"/>
            <a:r>
              <a:rPr lang="en-US" b="1" dirty="0"/>
              <a:t>SX view is the BEST to screen for effusion</a:t>
            </a:r>
          </a:p>
          <a:p>
            <a:pPr lvl="1"/>
            <a:r>
              <a:rPr lang="en-US" dirty="0"/>
              <a:t>Part of </a:t>
            </a:r>
            <a:r>
              <a:rPr lang="en-US" dirty="0" err="1"/>
              <a:t>eFAST</a:t>
            </a:r>
            <a:r>
              <a:rPr lang="en-US" dirty="0"/>
              <a:t> protocol for trauma patient</a:t>
            </a:r>
          </a:p>
          <a:p>
            <a:r>
              <a:rPr lang="en-US" dirty="0"/>
              <a:t>Evaluating chamber size</a:t>
            </a:r>
          </a:p>
          <a:p>
            <a:pPr lvl="1"/>
            <a:r>
              <a:rPr lang="en-US" dirty="0"/>
              <a:t>Subjective only</a:t>
            </a:r>
          </a:p>
          <a:p>
            <a:r>
              <a:rPr lang="en-US" dirty="0"/>
              <a:t>Evaluating valves with color </a:t>
            </a:r>
            <a:r>
              <a:rPr lang="en-US" dirty="0" err="1"/>
              <a:t>doppler</a:t>
            </a:r>
            <a:endParaRPr lang="en-US" dirty="0"/>
          </a:p>
          <a:p>
            <a:pPr lvl="1"/>
            <a:r>
              <a:rPr lang="en-US" dirty="0"/>
              <a:t>Similar to A4CV</a:t>
            </a:r>
          </a:p>
        </p:txBody>
      </p:sp>
    </p:spTree>
    <p:extLst>
      <p:ext uri="{BB962C8B-B14F-4D97-AF65-F5344CB8AC3E}">
        <p14:creationId xmlns:p14="http://schemas.microsoft.com/office/powerpoint/2010/main" val="2380331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208429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Sx</a:t>
            </a:r>
            <a:r>
              <a:rPr lang="en-US" dirty="0"/>
              <a:t> view:  where to look for effusion</a:t>
            </a:r>
          </a:p>
        </p:txBody>
      </p:sp>
      <p:pic>
        <p:nvPicPr>
          <p:cNvPr id="4" name="Picture 3" descr="Screen Shot 2020-10-13 at 3.46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71" y="1381870"/>
            <a:ext cx="3587980" cy="527071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5994841" y="5938309"/>
            <a:ext cx="1530774" cy="466195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70592" y="3120901"/>
            <a:ext cx="822960" cy="822960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6755" y="5378091"/>
            <a:ext cx="2017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see effusions</a:t>
            </a:r>
          </a:p>
          <a:p>
            <a:r>
              <a:rPr lang="en-US" dirty="0"/>
              <a:t>In Part 2</a:t>
            </a:r>
          </a:p>
        </p:txBody>
      </p:sp>
    </p:spTree>
    <p:extLst>
      <p:ext uri="{BB962C8B-B14F-4D97-AF65-F5344CB8AC3E}">
        <p14:creationId xmlns:p14="http://schemas.microsoft.com/office/powerpoint/2010/main" val="35702654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Echo for beginners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740513"/>
            <a:ext cx="8992612" cy="5268797"/>
          </a:xfrm>
        </p:spPr>
        <p:txBody>
          <a:bodyPr>
            <a:normAutofit fontScale="85000"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Chamber size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LA:  dilation?  </a:t>
            </a:r>
            <a:r>
              <a:rPr lang="en-US" dirty="0">
                <a:solidFill>
                  <a:srgbClr val="FF0000"/>
                </a:solidFill>
              </a:rPr>
              <a:t>(PLAX—Rule of Thirds)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RV:  dilation? </a:t>
            </a:r>
            <a:r>
              <a:rPr lang="en-US" dirty="0">
                <a:solidFill>
                  <a:srgbClr val="FF0000"/>
                </a:solidFill>
              </a:rPr>
              <a:t>(PLAX—Rule of Thirds; A4CV—60% Rule) 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RV:  elevated pressures? </a:t>
            </a:r>
            <a:r>
              <a:rPr lang="en-US" dirty="0">
                <a:solidFill>
                  <a:srgbClr val="FF0000"/>
                </a:solidFill>
              </a:rPr>
              <a:t>(PSAX—D-shaped septum and/or RV dilation)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Chamber function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(systolic:  ejection fraction) </a:t>
            </a:r>
            <a:r>
              <a:rPr lang="en-US" dirty="0">
                <a:solidFill>
                  <a:srgbClr val="FF0000"/>
                </a:solidFill>
              </a:rPr>
              <a:t>(PLAX—EPSS)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Valves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MV:  stenosis? Regurgitation? </a:t>
            </a:r>
            <a:r>
              <a:rPr lang="en-US" dirty="0">
                <a:solidFill>
                  <a:srgbClr val="FF0000"/>
                </a:solidFill>
              </a:rPr>
              <a:t>(PLAX--Visualization; A4CV—Color Doppler)</a:t>
            </a:r>
            <a:endParaRPr lang="en-US" dirty="0"/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TV:  regurgitation? </a:t>
            </a:r>
            <a:r>
              <a:rPr lang="en-US" dirty="0">
                <a:solidFill>
                  <a:srgbClr val="FF0000"/>
                </a:solidFill>
              </a:rPr>
              <a:t>(A4CV—Color Doppler)</a:t>
            </a:r>
            <a:endParaRPr lang="en-US" dirty="0"/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AV:  regurgitation? </a:t>
            </a:r>
            <a:r>
              <a:rPr lang="en-US" dirty="0">
                <a:solidFill>
                  <a:srgbClr val="FF0000"/>
                </a:solidFill>
              </a:rPr>
              <a:t>(PLAX—Color Doppler)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Effusion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Present or absent?  </a:t>
            </a:r>
            <a:r>
              <a:rPr lang="en-US" dirty="0">
                <a:solidFill>
                  <a:srgbClr val="FF0000"/>
                </a:solidFill>
              </a:rPr>
              <a:t>(SX--Visualization)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IVC</a:t>
            </a:r>
            <a:endParaRPr lang="en-US" dirty="0">
              <a:solidFill>
                <a:srgbClr val="FF0000"/>
              </a:solidFill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Elevated R-sided heart pressures and/or hypervolemia? </a:t>
            </a:r>
            <a:r>
              <a:rPr lang="en-US" dirty="0">
                <a:solidFill>
                  <a:srgbClr val="FF0000"/>
                </a:solidFill>
              </a:rPr>
              <a:t>(see IVC lecture)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err="1"/>
              <a:t>Hypovolemia</a:t>
            </a:r>
            <a:r>
              <a:rPr lang="en-US" dirty="0"/>
              <a:t>? </a:t>
            </a:r>
            <a:r>
              <a:rPr lang="en-US" dirty="0">
                <a:solidFill>
                  <a:srgbClr val="FF0000"/>
                </a:solidFill>
              </a:rPr>
              <a:t>(see IVC lecture)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4466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Echo for beginners:  tasks for each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2062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PLAX</a:t>
            </a:r>
          </a:p>
          <a:p>
            <a:pPr lvl="1"/>
            <a:r>
              <a:rPr lang="en-US" dirty="0"/>
              <a:t>Rule of Thirds (for LA, LVOT, RV size)</a:t>
            </a:r>
          </a:p>
          <a:p>
            <a:pPr lvl="1"/>
            <a:r>
              <a:rPr lang="en-US" dirty="0"/>
              <a:t>EPSS (for LV function) </a:t>
            </a:r>
          </a:p>
          <a:p>
            <a:pPr lvl="1"/>
            <a:r>
              <a:rPr lang="en-US" dirty="0"/>
              <a:t>MV stenosis </a:t>
            </a:r>
          </a:p>
          <a:p>
            <a:pPr lvl="1"/>
            <a:r>
              <a:rPr lang="en-US" dirty="0"/>
              <a:t>Color doppler (for MV/AV regurgitation)</a:t>
            </a:r>
          </a:p>
          <a:p>
            <a:r>
              <a:rPr lang="en-US" b="1" dirty="0"/>
              <a:t>PSAX</a:t>
            </a:r>
          </a:p>
          <a:p>
            <a:pPr lvl="1"/>
            <a:r>
              <a:rPr lang="en-US" dirty="0"/>
              <a:t>Relative RV size </a:t>
            </a:r>
            <a:r>
              <a:rPr lang="en-US" dirty="0" err="1"/>
              <a:t>vs</a:t>
            </a:r>
            <a:r>
              <a:rPr lang="en-US" dirty="0"/>
              <a:t> LV size (for RV dilation from elevated RV pressures)</a:t>
            </a:r>
          </a:p>
          <a:p>
            <a:pPr lvl="1"/>
            <a:r>
              <a:rPr lang="en-US" dirty="0"/>
              <a:t>D-shaped septum (for elevated RV pressures)</a:t>
            </a:r>
          </a:p>
          <a:p>
            <a:r>
              <a:rPr lang="en-US" b="1" dirty="0"/>
              <a:t>A4CV</a:t>
            </a:r>
          </a:p>
          <a:p>
            <a:pPr lvl="1"/>
            <a:r>
              <a:rPr lang="en-US" dirty="0"/>
              <a:t>60% rule (for RV size)</a:t>
            </a:r>
          </a:p>
          <a:p>
            <a:pPr lvl="1"/>
            <a:r>
              <a:rPr lang="en-US" dirty="0"/>
              <a:t>Color </a:t>
            </a:r>
            <a:r>
              <a:rPr lang="en-US" dirty="0" err="1"/>
              <a:t>doppler</a:t>
            </a:r>
            <a:r>
              <a:rPr lang="en-US" dirty="0"/>
              <a:t> (for MV, TV regurgitation)</a:t>
            </a:r>
          </a:p>
          <a:p>
            <a:r>
              <a:rPr lang="en-US" b="1" dirty="0"/>
              <a:t>SX</a:t>
            </a:r>
          </a:p>
          <a:p>
            <a:pPr lvl="1"/>
            <a:r>
              <a:rPr lang="en-US" dirty="0"/>
              <a:t>Effusion (present or absent)</a:t>
            </a:r>
          </a:p>
        </p:txBody>
      </p:sp>
    </p:spTree>
    <p:extLst>
      <p:ext uri="{BB962C8B-B14F-4D97-AF65-F5344CB8AC3E}">
        <p14:creationId xmlns:p14="http://schemas.microsoft.com/office/powerpoint/2010/main" val="2548356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Echo for more advanced sonographers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591122"/>
            <a:ext cx="8992612" cy="5523645"/>
          </a:xfrm>
        </p:spPr>
        <p:txBody>
          <a:bodyPr>
            <a:normAutofit fontScale="70000" lnSpcReduction="2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Chamber size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LA:  dilation?  </a:t>
            </a:r>
            <a:r>
              <a:rPr lang="en-US" dirty="0">
                <a:solidFill>
                  <a:srgbClr val="FF0000"/>
                </a:solidFill>
              </a:rPr>
              <a:t>(PLAX—Rule of Thirds)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LV:  dilation?  hypertrophy? </a:t>
            </a:r>
            <a:r>
              <a:rPr lang="en-US" dirty="0">
                <a:solidFill>
                  <a:srgbClr val="FF0000"/>
                </a:solidFill>
              </a:rPr>
              <a:t>(PLAX--LVMI)</a:t>
            </a:r>
            <a:endParaRPr lang="en-US" dirty="0"/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RV:  dilation? </a:t>
            </a:r>
            <a:r>
              <a:rPr lang="en-US" dirty="0">
                <a:solidFill>
                  <a:srgbClr val="FF0000"/>
                </a:solidFill>
              </a:rPr>
              <a:t>(PLAX—Rule of Thirds; A4CV—60% Rule) </a:t>
            </a:r>
            <a:r>
              <a:rPr lang="en-US" dirty="0">
                <a:solidFill>
                  <a:schemeClr val="tx1"/>
                </a:solidFill>
              </a:rPr>
              <a:t>hypertrophy?  </a:t>
            </a:r>
            <a:r>
              <a:rPr lang="en-US" dirty="0">
                <a:solidFill>
                  <a:srgbClr val="FF0000"/>
                </a:solidFill>
              </a:rPr>
              <a:t>(A4CV—RV </a:t>
            </a:r>
            <a:r>
              <a:rPr lang="en-US" dirty="0" err="1">
                <a:solidFill>
                  <a:srgbClr val="FF0000"/>
                </a:solidFill>
              </a:rPr>
              <a:t>freewall</a:t>
            </a:r>
            <a:r>
              <a:rPr lang="en-US" dirty="0">
                <a:solidFill>
                  <a:srgbClr val="FF0000"/>
                </a:solidFill>
              </a:rPr>
              <a:t> thickness)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RV:  elevated pressures? </a:t>
            </a:r>
            <a:r>
              <a:rPr lang="en-US" dirty="0">
                <a:solidFill>
                  <a:srgbClr val="FF0000"/>
                </a:solidFill>
              </a:rPr>
              <a:t> (A4CV--apical dominance; PSAX—D-shaped septum and/or RV dilation)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Chamber function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(systolic:  ejection fraction) </a:t>
            </a:r>
            <a:r>
              <a:rPr lang="en-US" dirty="0">
                <a:solidFill>
                  <a:srgbClr val="FF0000"/>
                </a:solidFill>
              </a:rPr>
              <a:t>(PLAX—EPSS)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(diastolic) </a:t>
            </a:r>
            <a:r>
              <a:rPr lang="en-US" dirty="0">
                <a:solidFill>
                  <a:srgbClr val="FF0000"/>
                </a:solidFill>
              </a:rPr>
              <a:t>(PLAX for LAE and EF, A4CV to assess MV)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(wall motion abnormality) </a:t>
            </a:r>
            <a:r>
              <a:rPr lang="en-US" dirty="0">
                <a:solidFill>
                  <a:srgbClr val="FF0000"/>
                </a:solidFill>
              </a:rPr>
              <a:t>(PSAX—Visualization)</a:t>
            </a:r>
            <a:endParaRPr lang="en-US" dirty="0">
              <a:solidFill>
                <a:srgbClr val="93A299"/>
              </a:solidFill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 function  </a:t>
            </a:r>
            <a:r>
              <a:rPr lang="en-US" dirty="0">
                <a:solidFill>
                  <a:srgbClr val="FF0000"/>
                </a:solidFill>
              </a:rPr>
              <a:t>(A4CV—TAPSE)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Valves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MV:  stenosis? Regurgitation? </a:t>
            </a:r>
            <a:r>
              <a:rPr lang="en-US" dirty="0">
                <a:solidFill>
                  <a:srgbClr val="FF0000"/>
                </a:solidFill>
              </a:rPr>
              <a:t>(PLAX--Visualization; A4CV—Color Doppler)</a:t>
            </a:r>
            <a:endParaRPr lang="en-US" dirty="0"/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TV:  regurgitation? </a:t>
            </a:r>
            <a:r>
              <a:rPr lang="en-US" dirty="0">
                <a:solidFill>
                  <a:srgbClr val="FF0000"/>
                </a:solidFill>
              </a:rPr>
              <a:t>(A4CV—Color Doppler)</a:t>
            </a:r>
            <a:endParaRPr lang="en-US" dirty="0"/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AV:  regurgitation? </a:t>
            </a:r>
            <a:r>
              <a:rPr lang="en-US" dirty="0">
                <a:solidFill>
                  <a:srgbClr val="FF0000"/>
                </a:solidFill>
              </a:rPr>
              <a:t>(PLAX—Color Doppler)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Effusion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Present or absent?  </a:t>
            </a:r>
            <a:r>
              <a:rPr lang="en-US" dirty="0">
                <a:solidFill>
                  <a:srgbClr val="FF0000"/>
                </a:solidFill>
              </a:rPr>
              <a:t>(SX--Visualization)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err="1"/>
              <a:t>Tamponade</a:t>
            </a:r>
            <a:r>
              <a:rPr lang="en-US" dirty="0"/>
              <a:t> present? </a:t>
            </a:r>
            <a:r>
              <a:rPr lang="en-US" dirty="0">
                <a:solidFill>
                  <a:srgbClr val="FF0000"/>
                </a:solidFill>
              </a:rPr>
              <a:t>(A4CV—Signs of </a:t>
            </a:r>
            <a:r>
              <a:rPr lang="en-US" dirty="0" err="1">
                <a:solidFill>
                  <a:srgbClr val="FF0000"/>
                </a:solidFill>
              </a:rPr>
              <a:t>Tamponde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IVC</a:t>
            </a:r>
            <a:endParaRPr lang="en-US" dirty="0">
              <a:solidFill>
                <a:srgbClr val="FF0000"/>
              </a:solidFill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Elevated R-sided heart pressures/</a:t>
            </a:r>
            <a:r>
              <a:rPr lang="en-US" dirty="0" err="1"/>
              <a:t>cor</a:t>
            </a:r>
            <a:r>
              <a:rPr lang="en-US" dirty="0"/>
              <a:t> pulmonale, tamponade physiology? </a:t>
            </a:r>
            <a:r>
              <a:rPr lang="en-US" dirty="0">
                <a:solidFill>
                  <a:srgbClr val="FF0000"/>
                </a:solidFill>
              </a:rPr>
              <a:t>(see IVC lecture)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Hypovolemia in shock? </a:t>
            </a:r>
            <a:r>
              <a:rPr lang="en-US" dirty="0">
                <a:solidFill>
                  <a:srgbClr val="FF0000"/>
                </a:solidFill>
              </a:rPr>
              <a:t>(see IVC lecture)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6234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pathology…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pPr marL="114300" indent="0" algn="ctr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pPr marL="11430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WILL BE TAUGHT IN PART 2, COMING UP!</a:t>
            </a:r>
          </a:p>
        </p:txBody>
      </p:sp>
    </p:spTree>
    <p:extLst>
      <p:ext uri="{BB962C8B-B14F-4D97-AF65-F5344CB8AC3E}">
        <p14:creationId xmlns:p14="http://schemas.microsoft.com/office/powerpoint/2010/main" val="4039912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97" y="2731048"/>
            <a:ext cx="2729864" cy="23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4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2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Psax</a:t>
            </a:r>
            <a:r>
              <a:rPr lang="en-US" dirty="0"/>
              <a:t> “Mercedes” view anatomy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61" y="1681125"/>
            <a:ext cx="7190154" cy="4784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4340" y="319625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9073" y="461546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2879" y="55491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9497" y="3196251"/>
            <a:ext cx="77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RVOT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3080" y="360687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Pulm</a:t>
            </a:r>
            <a:r>
              <a:rPr lang="en-US" dirty="0">
                <a:solidFill>
                  <a:srgbClr val="FF0000"/>
                </a:solidFill>
              </a:rPr>
              <a:t> Trunk</a:t>
            </a:r>
          </a:p>
        </p:txBody>
      </p:sp>
    </p:spTree>
    <p:extLst>
      <p:ext uri="{BB962C8B-B14F-4D97-AF65-F5344CB8AC3E}">
        <p14:creationId xmlns:p14="http://schemas.microsoft.com/office/powerpoint/2010/main" val="3210139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Echo:  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42" y="1752600"/>
            <a:ext cx="8229600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Image Quality:  The 3 questions for every image:</a:t>
            </a:r>
          </a:p>
          <a:p>
            <a:pPr marL="114300" indent="0">
              <a:buNone/>
            </a:pPr>
            <a:endParaRPr lang="en-US" b="1" dirty="0"/>
          </a:p>
          <a:p>
            <a:pPr marL="571500" indent="-457200" algn="ctr">
              <a:buFont typeface="+mj-lt"/>
              <a:buAutoNum type="arabicPeriod"/>
            </a:pPr>
            <a:r>
              <a:rPr lang="en-US" u="sng" dirty="0"/>
              <a:t>Depth</a:t>
            </a:r>
            <a:r>
              <a:rPr lang="en-US" dirty="0"/>
              <a:t> correct?</a:t>
            </a:r>
          </a:p>
          <a:p>
            <a:pPr marL="571500" indent="-457200" algn="ctr">
              <a:buFont typeface="+mj-lt"/>
              <a:buAutoNum type="arabicPeriod"/>
            </a:pPr>
            <a:endParaRPr lang="en-US" dirty="0"/>
          </a:p>
          <a:p>
            <a:pPr marL="571500" indent="-457200" algn="ctr">
              <a:buFont typeface="+mj-lt"/>
              <a:buAutoNum type="arabicPeriod"/>
            </a:pPr>
            <a:r>
              <a:rPr lang="en-US" u="sng" dirty="0"/>
              <a:t>Gain</a:t>
            </a:r>
            <a:r>
              <a:rPr lang="en-US" dirty="0"/>
              <a:t> correct?</a:t>
            </a:r>
          </a:p>
          <a:p>
            <a:pPr marL="571500" indent="-457200" algn="ctr">
              <a:buFont typeface="+mj-lt"/>
              <a:buAutoNum type="arabicPeriod"/>
            </a:pPr>
            <a:endParaRPr lang="en-US" dirty="0"/>
          </a:p>
          <a:p>
            <a:pPr marL="571500" indent="-457200" algn="ctr">
              <a:buFont typeface="+mj-lt"/>
              <a:buAutoNum type="arabicPeriod"/>
            </a:pPr>
            <a:r>
              <a:rPr lang="en-US" u="sng" dirty="0"/>
              <a:t>Cut</a:t>
            </a:r>
            <a:r>
              <a:rPr lang="en-US" dirty="0"/>
              <a:t> correct?</a:t>
            </a:r>
          </a:p>
        </p:txBody>
      </p:sp>
    </p:spTree>
    <p:extLst>
      <p:ext uri="{BB962C8B-B14F-4D97-AF65-F5344CB8AC3E}">
        <p14:creationId xmlns:p14="http://schemas.microsoft.com/office/powerpoint/2010/main" val="94730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D327-E643-9843-9C53-40920991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Echo:  simplified method for quick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C83D-F080-2C4F-BC20-A333F2168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/>
              <a:t>The 5 E’s:</a:t>
            </a:r>
          </a:p>
          <a:p>
            <a:pPr lvl="1"/>
            <a:r>
              <a:rPr lang="en-US" sz="2400" b="1" dirty="0"/>
              <a:t>Ejection fraction</a:t>
            </a:r>
          </a:p>
          <a:p>
            <a:pPr lvl="1"/>
            <a:r>
              <a:rPr lang="en-US" sz="2400" b="1" dirty="0"/>
              <a:t>Effusion</a:t>
            </a:r>
          </a:p>
          <a:p>
            <a:pPr lvl="1"/>
            <a:r>
              <a:rPr lang="en-US" sz="2400" b="1" dirty="0"/>
              <a:t>Equality</a:t>
            </a:r>
            <a:r>
              <a:rPr lang="en-US" sz="2400" dirty="0"/>
              <a:t> (RV vs. LV)</a:t>
            </a:r>
          </a:p>
          <a:p>
            <a:pPr lvl="1"/>
            <a:r>
              <a:rPr lang="en-US" sz="2400" b="1" dirty="0"/>
              <a:t>Exit</a:t>
            </a:r>
            <a:r>
              <a:rPr lang="en-US" sz="2400" dirty="0"/>
              <a:t> (aortic root)</a:t>
            </a:r>
          </a:p>
          <a:p>
            <a:pPr lvl="1"/>
            <a:r>
              <a:rPr lang="en-US" sz="2400" b="1" dirty="0"/>
              <a:t>Entrance</a:t>
            </a:r>
            <a:r>
              <a:rPr lang="en-US" sz="2400" dirty="0"/>
              <a:t> (IVC)</a:t>
            </a:r>
          </a:p>
          <a:p>
            <a:endParaRPr lang="en-US" dirty="0"/>
          </a:p>
        </p:txBody>
      </p:sp>
      <p:pic>
        <p:nvPicPr>
          <p:cNvPr id="1026" name="Picture 2" descr="clipart quick - Clip Art Library">
            <a:extLst>
              <a:ext uri="{FF2B5EF4-FFF2-40B4-BE49-F238E27FC236}">
                <a16:creationId xmlns:a16="http://schemas.microsoft.com/office/drawing/2014/main" id="{68943D8A-6D19-A04F-82D6-B5086B824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64" y="4030663"/>
            <a:ext cx="38608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79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complete 4-view basic Echo:  interpretation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771"/>
            <a:ext cx="8229600" cy="5410201"/>
          </a:xfrm>
        </p:spPr>
        <p:txBody>
          <a:bodyPr>
            <a:normAutofit fontScale="77500" lnSpcReduction="2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Chamber size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LA:  dilation?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LV:  dilation?  hypertrophy?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RV:  dilation?  hypertrophy?  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RV:  elevated pressures? 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Chamber function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(systolic:  ejection fraction)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(diastolic)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LV function (wall motion abnormality) 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RV function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Valves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MV:  stenosis? Regurgitation?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TV:  regurgitation?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AV:  regurgitation?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Effusion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Present or absent?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err="1"/>
              <a:t>Tamponade</a:t>
            </a:r>
            <a:r>
              <a:rPr lang="en-US" dirty="0"/>
              <a:t> present?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IVC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Elevated R-sided heart pressures or hypervolemia?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err="1"/>
              <a:t>Hypovolemia</a:t>
            </a:r>
            <a:r>
              <a:rPr lang="en-US" dirty="0"/>
              <a:t>?</a:t>
            </a:r>
          </a:p>
          <a:p>
            <a:pPr marL="571500" indent="-457200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66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Positioning, probe, preset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positioning:  supine on bed</a:t>
            </a:r>
          </a:p>
          <a:p>
            <a:pPr lvl="1"/>
            <a:r>
              <a:rPr lang="en-US" dirty="0"/>
              <a:t>Better:  Left lateral decubitus position</a:t>
            </a:r>
          </a:p>
          <a:p>
            <a:r>
              <a:rPr lang="en-US" dirty="0"/>
              <a:t>Ultrasound probe:</a:t>
            </a:r>
          </a:p>
          <a:p>
            <a:pPr lvl="1"/>
            <a:r>
              <a:rPr lang="en-US" dirty="0"/>
              <a:t>Phased Array probe (or Butterfly probe)</a:t>
            </a:r>
          </a:p>
          <a:p>
            <a:r>
              <a:rPr lang="en-US" dirty="0"/>
              <a:t>Preset:  Cardiac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02" y="3902851"/>
            <a:ext cx="2303404" cy="2768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46" y="2296893"/>
            <a:ext cx="2438354" cy="43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3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2323</Words>
  <Application>Microsoft Macintosh PowerPoint</Application>
  <PresentationFormat>On-screen Show (4:3)</PresentationFormat>
  <Paragraphs>387</Paragraphs>
  <Slides>59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Book Antiqua</vt:lpstr>
      <vt:lpstr>Calibri</vt:lpstr>
      <vt:lpstr>Century Gothic</vt:lpstr>
      <vt:lpstr>Apothecary</vt:lpstr>
      <vt:lpstr>Echocardiography:   An Introduction</vt:lpstr>
      <vt:lpstr>Echo: overall outline</vt:lpstr>
      <vt:lpstr>Heart anatomy</vt:lpstr>
      <vt:lpstr>Heart Anatomy</vt:lpstr>
      <vt:lpstr>Echo:  some Abbreviations</vt:lpstr>
      <vt:lpstr>Echo:  basic principles</vt:lpstr>
      <vt:lpstr>Echo:  simplified method for quick scanning</vt:lpstr>
      <vt:lpstr>complete 4-view basic Echo:  interpretation goals</vt:lpstr>
      <vt:lpstr>Positioning, probe, preset</vt:lpstr>
      <vt:lpstr>Echo:  image orientation marker</vt:lpstr>
      <vt:lpstr>Echo:  4 major views</vt:lpstr>
      <vt:lpstr>Parasternal long axis view (PlaX)</vt:lpstr>
      <vt:lpstr>Parasternal long axis view (PLAX)</vt:lpstr>
      <vt:lpstr>Window shopping…</vt:lpstr>
      <vt:lpstr>Plax view</vt:lpstr>
      <vt:lpstr>PowerPoint Presentation</vt:lpstr>
      <vt:lpstr>PLAX view:  normal heart</vt:lpstr>
      <vt:lpstr>PLAX view:  normal heart</vt:lpstr>
      <vt:lpstr>Plax view used for…</vt:lpstr>
      <vt:lpstr>Estimating Ejection fraction:   e-point septal separation (EPSS)</vt:lpstr>
      <vt:lpstr>PowerPoint Presentation</vt:lpstr>
      <vt:lpstr>Plax:  chamber size</vt:lpstr>
      <vt:lpstr>Plax: screening for lvh</vt:lpstr>
      <vt:lpstr>LVMI measurements</vt:lpstr>
      <vt:lpstr>Plax:  screening for valve regurgitation</vt:lpstr>
      <vt:lpstr>Parasternal short axis view (PsaX)</vt:lpstr>
      <vt:lpstr>Parasternal short axis view (psax)</vt:lpstr>
      <vt:lpstr>Psax:  3 views</vt:lpstr>
      <vt:lpstr>PSAX:  3 views</vt:lpstr>
      <vt:lpstr>Psax view ANATOMY</vt:lpstr>
      <vt:lpstr>Psax aorta: “mercedes benz view”</vt:lpstr>
      <vt:lpstr>Psax mitral:  “fishmouth view”</vt:lpstr>
      <vt:lpstr>Psax mid-papillary:  “Money view” </vt:lpstr>
      <vt:lpstr>Psax is used for…</vt:lpstr>
      <vt:lpstr>Psax evaluation</vt:lpstr>
      <vt:lpstr>Psax evaluation</vt:lpstr>
      <vt:lpstr>Estimating EF from psax</vt:lpstr>
      <vt:lpstr>Apical 4-chamber view (a4cv)</vt:lpstr>
      <vt:lpstr>Apical 4-chamber view (a4cv)</vt:lpstr>
      <vt:lpstr>A4cv anatomy</vt:lpstr>
      <vt:lpstr>a4cv</vt:lpstr>
      <vt:lpstr>A4cv is used for…</vt:lpstr>
      <vt:lpstr>A4cv:  RV size</vt:lpstr>
      <vt:lpstr>A4cv:  tapse for rv function</vt:lpstr>
      <vt:lpstr>A4cv:  RV freewall thickness</vt:lpstr>
      <vt:lpstr>A4cv:  color doppler to look for valve regurgitation</vt:lpstr>
      <vt:lpstr>Subxiphoid view (sx) (or subcostal view)</vt:lpstr>
      <vt:lpstr>Subxiphoid view (sx)</vt:lpstr>
      <vt:lpstr>Sx view anatomy</vt:lpstr>
      <vt:lpstr>Sx view:  normal heart</vt:lpstr>
      <vt:lpstr>Sx view is used for…</vt:lpstr>
      <vt:lpstr>Sx view:  where to look for effusion</vt:lpstr>
      <vt:lpstr>basic Echo for beginners</vt:lpstr>
      <vt:lpstr>Echo for beginners:  tasks for each view</vt:lpstr>
      <vt:lpstr>Echo for more advanced sonographers</vt:lpstr>
      <vt:lpstr>Cardiac pathology…</vt:lpstr>
      <vt:lpstr>Questions?</vt:lpstr>
      <vt:lpstr>PowerPoint Presentation</vt:lpstr>
      <vt:lpstr>Psax “Mercedes” view anatomy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Echocardiography:   An Introduction</dc:title>
  <dc:creator>Judy Owen</dc:creator>
  <cp:lastModifiedBy>Microsoft Office User</cp:lastModifiedBy>
  <cp:revision>97</cp:revision>
  <dcterms:created xsi:type="dcterms:W3CDTF">2020-10-10T13:27:12Z</dcterms:created>
  <dcterms:modified xsi:type="dcterms:W3CDTF">2022-06-02T13:23:34Z</dcterms:modified>
</cp:coreProperties>
</file>