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318" r:id="rId2"/>
    <p:sldId id="257" r:id="rId3"/>
    <p:sldId id="262" r:id="rId4"/>
    <p:sldId id="263" r:id="rId5"/>
    <p:sldId id="265" r:id="rId6"/>
    <p:sldId id="264" r:id="rId7"/>
    <p:sldId id="266" r:id="rId8"/>
    <p:sldId id="258" r:id="rId9"/>
    <p:sldId id="259" r:id="rId10"/>
    <p:sldId id="267" r:id="rId11"/>
    <p:sldId id="260" r:id="rId12"/>
    <p:sldId id="261" r:id="rId13"/>
    <p:sldId id="269" r:id="rId14"/>
    <p:sldId id="268" r:id="rId15"/>
    <p:sldId id="359" r:id="rId16"/>
    <p:sldId id="357" r:id="rId17"/>
    <p:sldId id="347" r:id="rId18"/>
    <p:sldId id="348" r:id="rId19"/>
    <p:sldId id="346" r:id="rId20"/>
    <p:sldId id="350" r:id="rId21"/>
    <p:sldId id="349" r:id="rId22"/>
    <p:sldId id="351" r:id="rId23"/>
    <p:sldId id="352" r:id="rId24"/>
    <p:sldId id="384" r:id="rId25"/>
    <p:sldId id="385" r:id="rId26"/>
    <p:sldId id="358" r:id="rId27"/>
    <p:sldId id="341" r:id="rId28"/>
    <p:sldId id="272" r:id="rId29"/>
    <p:sldId id="361" r:id="rId30"/>
    <p:sldId id="362" r:id="rId31"/>
    <p:sldId id="363" r:id="rId32"/>
    <p:sldId id="364" r:id="rId33"/>
    <p:sldId id="365" r:id="rId34"/>
    <p:sldId id="366" r:id="rId35"/>
    <p:sldId id="372" r:id="rId36"/>
    <p:sldId id="369" r:id="rId37"/>
    <p:sldId id="370" r:id="rId38"/>
    <p:sldId id="371" r:id="rId39"/>
    <p:sldId id="374" r:id="rId40"/>
    <p:sldId id="373" r:id="rId41"/>
    <p:sldId id="375" r:id="rId42"/>
    <p:sldId id="376" r:id="rId43"/>
    <p:sldId id="377" r:id="rId44"/>
    <p:sldId id="367" r:id="rId45"/>
    <p:sldId id="379" r:id="rId46"/>
    <p:sldId id="368" r:id="rId47"/>
    <p:sldId id="380" r:id="rId48"/>
    <p:sldId id="381" r:id="rId49"/>
    <p:sldId id="382" r:id="rId50"/>
    <p:sldId id="383" r:id="rId51"/>
    <p:sldId id="355" r:id="rId52"/>
    <p:sldId id="356" r:id="rId53"/>
    <p:sldId id="378" r:id="rId54"/>
    <p:sldId id="354" r:id="rId55"/>
    <p:sldId id="285" r:id="rId56"/>
    <p:sldId id="33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78"/>
  </p:normalViewPr>
  <p:slideViewPr>
    <p:cSldViewPr snapToGrid="0" snapToObjects="1">
      <p:cViewPr varScale="1">
        <p:scale>
          <a:sx n="108" d="100"/>
          <a:sy n="108" d="100"/>
        </p:scale>
        <p:origin x="7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8FC54-584D-0B43-AB19-15A79ADBB45B}" type="datetimeFigureOut">
              <a:rPr lang="en-US" smtClean="0"/>
              <a:t>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85A0E-BA88-2B40-A3F4-C45DFCF0E6EC}" type="slidenum">
              <a:rPr lang="en-US" smtClean="0"/>
              <a:t>‹#›</a:t>
            </a:fld>
            <a:endParaRPr lang="en-US"/>
          </a:p>
        </p:txBody>
      </p:sp>
    </p:spTree>
    <p:extLst>
      <p:ext uri="{BB962C8B-B14F-4D97-AF65-F5344CB8AC3E}">
        <p14:creationId xmlns:p14="http://schemas.microsoft.com/office/powerpoint/2010/main" val="322056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4</a:t>
            </a:fld>
            <a:endParaRPr lang="en-US"/>
          </a:p>
        </p:txBody>
      </p:sp>
    </p:spTree>
    <p:extLst>
      <p:ext uri="{BB962C8B-B14F-4D97-AF65-F5344CB8AC3E}">
        <p14:creationId xmlns:p14="http://schemas.microsoft.com/office/powerpoint/2010/main" val="224227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5</a:t>
            </a:fld>
            <a:endParaRPr lang="en-US"/>
          </a:p>
        </p:txBody>
      </p:sp>
    </p:spTree>
    <p:extLst>
      <p:ext uri="{BB962C8B-B14F-4D97-AF65-F5344CB8AC3E}">
        <p14:creationId xmlns:p14="http://schemas.microsoft.com/office/powerpoint/2010/main" val="421213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7</a:t>
            </a:fld>
            <a:endParaRPr lang="en-US"/>
          </a:p>
        </p:txBody>
      </p:sp>
    </p:spTree>
    <p:extLst>
      <p:ext uri="{BB962C8B-B14F-4D97-AF65-F5344CB8AC3E}">
        <p14:creationId xmlns:p14="http://schemas.microsoft.com/office/powerpoint/2010/main" val="338914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RUSH exam:  only views 1-9; many clinicians add on #10</a:t>
            </a:r>
          </a:p>
        </p:txBody>
      </p:sp>
      <p:sp>
        <p:nvSpPr>
          <p:cNvPr id="4" name="Slide Number Placeholder 3"/>
          <p:cNvSpPr>
            <a:spLocks noGrp="1"/>
          </p:cNvSpPr>
          <p:nvPr>
            <p:ph type="sldNum" sz="quarter" idx="5"/>
          </p:nvPr>
        </p:nvSpPr>
        <p:spPr/>
        <p:txBody>
          <a:bodyPr/>
          <a:lstStyle/>
          <a:p>
            <a:fld id="{D5385A0E-BA88-2B40-A3F4-C45DFCF0E6EC}" type="slidenum">
              <a:rPr lang="en-US" smtClean="0"/>
              <a:t>12</a:t>
            </a:fld>
            <a:endParaRPr lang="en-US"/>
          </a:p>
        </p:txBody>
      </p:sp>
    </p:spTree>
    <p:extLst>
      <p:ext uri="{BB962C8B-B14F-4D97-AF65-F5344CB8AC3E}">
        <p14:creationId xmlns:p14="http://schemas.microsoft.com/office/powerpoint/2010/main" val="31189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21</a:t>
            </a:fld>
            <a:endParaRPr lang="en-US"/>
          </a:p>
        </p:txBody>
      </p:sp>
    </p:spTree>
    <p:extLst>
      <p:ext uri="{BB962C8B-B14F-4D97-AF65-F5344CB8AC3E}">
        <p14:creationId xmlns:p14="http://schemas.microsoft.com/office/powerpoint/2010/main" val="3173842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31</a:t>
            </a:fld>
            <a:endParaRPr lang="en-US"/>
          </a:p>
        </p:txBody>
      </p:sp>
    </p:spTree>
    <p:extLst>
      <p:ext uri="{BB962C8B-B14F-4D97-AF65-F5344CB8AC3E}">
        <p14:creationId xmlns:p14="http://schemas.microsoft.com/office/powerpoint/2010/main" val="422936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39</a:t>
            </a:fld>
            <a:endParaRPr lang="en-US"/>
          </a:p>
        </p:txBody>
      </p:sp>
    </p:spTree>
    <p:extLst>
      <p:ext uri="{BB962C8B-B14F-4D97-AF65-F5344CB8AC3E}">
        <p14:creationId xmlns:p14="http://schemas.microsoft.com/office/powerpoint/2010/main" val="337596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5"/>
          </p:nvPr>
        </p:nvSpPr>
        <p:spPr/>
        <p:txBody>
          <a:bodyPr/>
          <a:lstStyle/>
          <a:p>
            <a:fld id="{D5385A0E-BA88-2B40-A3F4-C45DFCF0E6EC}" type="slidenum">
              <a:rPr lang="en-US" smtClean="0"/>
              <a:t>47</a:t>
            </a:fld>
            <a:endParaRPr lang="en-US"/>
          </a:p>
        </p:txBody>
      </p:sp>
    </p:spTree>
    <p:extLst>
      <p:ext uri="{BB962C8B-B14F-4D97-AF65-F5344CB8AC3E}">
        <p14:creationId xmlns:p14="http://schemas.microsoft.com/office/powerpoint/2010/main" val="22033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C0D7DCF0-662F-7942-9D1B-2CC0BFBD9240}"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02459639-8315-5C47-94B6-71BB2D4E0539}" type="slidenum">
              <a:rPr lang="en-US" smtClean="0"/>
              <a:t>‹#›</a:t>
            </a:fld>
            <a:endParaRPr 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87005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D7DCF0-662F-7942-9D1B-2CC0BFBD9240}"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264878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D7DCF0-662F-7942-9D1B-2CC0BFBD9240}"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58779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D7DCF0-662F-7942-9D1B-2CC0BFBD9240}" type="datetimeFigureOut">
              <a:rPr lang="en-US" smtClean="0"/>
              <a:t>12/1/21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51973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C0D7DCF0-662F-7942-9D1B-2CC0BFBD9240}" type="datetimeFigureOut">
              <a:rPr lang="en-US" smtClean="0"/>
              <a:t>12/1/21</a:t>
            </a:fld>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59639-8315-5C47-94B6-71BB2D4E0539}" type="slidenum">
              <a:rPr lang="en-US" smtClean="0"/>
              <a:t>‹#›</a:t>
            </a:fld>
            <a:endParaRPr 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9220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D7DCF0-662F-7942-9D1B-2CC0BFBD9240}"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326960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D7DCF0-662F-7942-9D1B-2CC0BFBD9240}" type="datetimeFigureOut">
              <a:rPr lang="en-US" smtClean="0"/>
              <a:t>12/1/21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62342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D7DCF0-662F-7942-9D1B-2CC0BFBD9240}" type="datetimeFigureOut">
              <a:rPr lang="en-US" smtClean="0"/>
              <a:t>12/1/21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268175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C0D7DCF0-662F-7942-9D1B-2CC0BFBD9240}" type="datetimeFigureOut">
              <a:rPr lang="en-US" smtClean="0"/>
              <a:t>12/1/21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59639-8315-5C47-94B6-71BB2D4E0539}" type="slidenum">
              <a:rPr lang="en-US" smtClean="0"/>
              <a:t>‹#›</a:t>
            </a:fld>
            <a:endParaRPr lang="en-US"/>
          </a:p>
        </p:txBody>
      </p:sp>
    </p:spTree>
    <p:extLst>
      <p:ext uri="{BB962C8B-B14F-4D97-AF65-F5344CB8AC3E}">
        <p14:creationId xmlns:p14="http://schemas.microsoft.com/office/powerpoint/2010/main" val="226822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D7DCF0-662F-7942-9D1B-2CC0BFBD9240}" type="datetimeFigureOut">
              <a:rPr lang="en-US" smtClean="0"/>
              <a:t>12/1/21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59639-8315-5C47-94B6-71BB2D4E0539}"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6196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5" name="Date Placeholder 4"/>
          <p:cNvSpPr>
            <a:spLocks noGrp="1"/>
          </p:cNvSpPr>
          <p:nvPr>
            <p:ph type="dt" sz="half" idx="10"/>
          </p:nvPr>
        </p:nvSpPr>
        <p:spPr/>
        <p:txBody>
          <a:bodyPr/>
          <a:lstStyle/>
          <a:p>
            <a:fld id="{C0D7DCF0-662F-7942-9D1B-2CC0BFBD9240}" type="datetimeFigureOut">
              <a:rPr lang="en-US" smtClean="0"/>
              <a:t>12/1/21</a:t>
            </a:fld>
            <a:endParaRPr lang="en-US"/>
          </a:p>
        </p:txBody>
      </p:sp>
      <p:sp>
        <p:nvSpPr>
          <p:cNvPr id="7" name="Slide Number Placeholder 6"/>
          <p:cNvSpPr>
            <a:spLocks noGrp="1"/>
          </p:cNvSpPr>
          <p:nvPr>
            <p:ph type="sldNum" sz="quarter" idx="12"/>
          </p:nvPr>
        </p:nvSpPr>
        <p:spPr/>
        <p:txBody>
          <a:bodyPr/>
          <a:lstStyle/>
          <a:p>
            <a:fld id="{02459639-8315-5C47-94B6-71BB2D4E0539}"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96409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C0D7DCF0-662F-7942-9D1B-2CC0BFBD9240}" type="datetimeFigureOut">
              <a:rPr lang="en-US" smtClean="0"/>
              <a:t>12/1/21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02459639-8315-5C47-94B6-71BB2D4E0539}"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873845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microsoft.com/office/2007/relationships/media" Target="../media/media12.mp4"/><Relationship Id="rId7" Type="http://schemas.openxmlformats.org/officeDocument/2006/relationships/image" Target="../media/image22.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video" Target="../media/media12.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48BFD-B92A-5D4C-B424-5A7CDA879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252" y="474439"/>
            <a:ext cx="4027974" cy="3736615"/>
          </a:xfrm>
          <a:prstGeom prst="rect">
            <a:avLst/>
          </a:prstGeom>
        </p:spPr>
      </p:pic>
      <p:sp>
        <p:nvSpPr>
          <p:cNvPr id="5" name="TextBox 4">
            <a:extLst>
              <a:ext uri="{FF2B5EF4-FFF2-40B4-BE49-F238E27FC236}">
                <a16:creationId xmlns:a16="http://schemas.microsoft.com/office/drawing/2014/main" id="{E18CDC27-F892-2D48-993C-879270C09F49}"/>
              </a:ext>
            </a:extLst>
          </p:cNvPr>
          <p:cNvSpPr txBox="1"/>
          <p:nvPr/>
        </p:nvSpPr>
        <p:spPr>
          <a:xfrm>
            <a:off x="1589798" y="4367464"/>
            <a:ext cx="9012404" cy="1384995"/>
          </a:xfrm>
          <a:prstGeom prst="rect">
            <a:avLst/>
          </a:prstGeom>
          <a:noFill/>
        </p:spPr>
        <p:txBody>
          <a:bodyPr wrap="none" rtlCol="0">
            <a:spAutoFit/>
          </a:bodyPr>
          <a:lstStyle/>
          <a:p>
            <a:pPr algn="ctr"/>
            <a:r>
              <a:rPr lang="en-US" sz="2800" b="1" dirty="0"/>
              <a:t>Point-of-Care Ultrasound for the Zambian Clinician:</a:t>
            </a:r>
          </a:p>
          <a:p>
            <a:pPr algn="ctr"/>
            <a:r>
              <a:rPr lang="en-US" sz="2800" b="1" dirty="0"/>
              <a:t>  </a:t>
            </a:r>
          </a:p>
          <a:p>
            <a:pPr algn="ctr"/>
            <a:r>
              <a:rPr lang="en-US" sz="2800" b="1" dirty="0"/>
              <a:t>An Introduction to Critical Care Ultrasound</a:t>
            </a:r>
          </a:p>
        </p:txBody>
      </p:sp>
    </p:spTree>
    <p:extLst>
      <p:ext uri="{BB962C8B-B14F-4D97-AF65-F5344CB8AC3E}">
        <p14:creationId xmlns:p14="http://schemas.microsoft.com/office/powerpoint/2010/main" val="143995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7F54-21B1-3340-A7B5-EB16320959AC}"/>
              </a:ext>
            </a:extLst>
          </p:cNvPr>
          <p:cNvSpPr>
            <a:spLocks noGrp="1"/>
          </p:cNvSpPr>
          <p:nvPr>
            <p:ph type="title"/>
          </p:nvPr>
        </p:nvSpPr>
        <p:spPr/>
        <p:txBody>
          <a:bodyPr/>
          <a:lstStyle/>
          <a:p>
            <a:r>
              <a:rPr lang="en-US" dirty="0"/>
              <a:t>pocus in shock:  pump, tank, pipes</a:t>
            </a:r>
          </a:p>
        </p:txBody>
      </p:sp>
      <p:pic>
        <p:nvPicPr>
          <p:cNvPr id="2050" name="Picture 2" descr="107,142 Water Tank Stock Photos and Images - 123RF">
            <a:extLst>
              <a:ext uri="{FF2B5EF4-FFF2-40B4-BE49-F238E27FC236}">
                <a16:creationId xmlns:a16="http://schemas.microsoft.com/office/drawing/2014/main" id="{758401BF-3231-3E46-B9CA-EAFC21832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933" y="1857499"/>
            <a:ext cx="4702134" cy="470213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3E1576-D0DD-0C44-8113-0ED146ED2993}"/>
              </a:ext>
            </a:extLst>
          </p:cNvPr>
          <p:cNvCxnSpPr/>
          <p:nvPr/>
        </p:nvCxnSpPr>
        <p:spPr>
          <a:xfrm flipH="1" flipV="1">
            <a:off x="7606452" y="5279087"/>
            <a:ext cx="1530774" cy="466195"/>
          </a:xfrm>
          <a:prstGeom prst="line">
            <a:avLst/>
          </a:prstGeom>
          <a:ln>
            <a:solidFill>
              <a:srgbClr val="00B0F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8940D69-B698-6B4D-9670-AE7129168F86}"/>
              </a:ext>
            </a:extLst>
          </p:cNvPr>
          <p:cNvCxnSpPr>
            <a:cxnSpLocks/>
          </p:cNvCxnSpPr>
          <p:nvPr/>
        </p:nvCxnSpPr>
        <p:spPr>
          <a:xfrm>
            <a:off x="2985324" y="2554949"/>
            <a:ext cx="1615251" cy="173964"/>
          </a:xfrm>
          <a:prstGeom prst="line">
            <a:avLst/>
          </a:prstGeom>
          <a:ln>
            <a:solidFill>
              <a:srgbClr val="00B0F0"/>
            </a:solidFill>
            <a:tailEnd type="triangle" w="lg"/>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989D71C-3694-554F-9F08-435468AD1E7C}"/>
              </a:ext>
            </a:extLst>
          </p:cNvPr>
          <p:cNvCxnSpPr>
            <a:cxnSpLocks/>
          </p:cNvCxnSpPr>
          <p:nvPr/>
        </p:nvCxnSpPr>
        <p:spPr>
          <a:xfrm>
            <a:off x="2777751" y="3662098"/>
            <a:ext cx="1822824" cy="546468"/>
          </a:xfrm>
          <a:prstGeom prst="line">
            <a:avLst/>
          </a:prstGeom>
          <a:ln>
            <a:solidFill>
              <a:srgbClr val="00B0F0"/>
            </a:solidFill>
            <a:tailEnd type="triangle" w="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DFE4F45-6F74-1E48-B113-5FB28EC40447}"/>
              </a:ext>
            </a:extLst>
          </p:cNvPr>
          <p:cNvSpPr txBox="1"/>
          <p:nvPr/>
        </p:nvSpPr>
        <p:spPr>
          <a:xfrm>
            <a:off x="1438626" y="2272599"/>
            <a:ext cx="1616148" cy="369332"/>
          </a:xfrm>
          <a:prstGeom prst="rect">
            <a:avLst/>
          </a:prstGeom>
          <a:noFill/>
        </p:spPr>
        <p:txBody>
          <a:bodyPr wrap="none" rtlCol="0">
            <a:spAutoFit/>
          </a:bodyPr>
          <a:lstStyle/>
          <a:p>
            <a:r>
              <a:rPr lang="en-US" dirty="0">
                <a:solidFill>
                  <a:srgbClr val="00B0F0"/>
                </a:solidFill>
              </a:rPr>
              <a:t>Pipes/source</a:t>
            </a:r>
          </a:p>
        </p:txBody>
      </p:sp>
      <p:sp>
        <p:nvSpPr>
          <p:cNvPr id="12" name="TextBox 11">
            <a:extLst>
              <a:ext uri="{FF2B5EF4-FFF2-40B4-BE49-F238E27FC236}">
                <a16:creationId xmlns:a16="http://schemas.microsoft.com/office/drawing/2014/main" id="{046D00FF-2089-544F-8647-E27F146A7717}"/>
              </a:ext>
            </a:extLst>
          </p:cNvPr>
          <p:cNvSpPr txBox="1"/>
          <p:nvPr/>
        </p:nvSpPr>
        <p:spPr>
          <a:xfrm>
            <a:off x="1984713" y="3429000"/>
            <a:ext cx="835485" cy="369332"/>
          </a:xfrm>
          <a:prstGeom prst="rect">
            <a:avLst/>
          </a:prstGeom>
          <a:noFill/>
        </p:spPr>
        <p:txBody>
          <a:bodyPr wrap="none" rtlCol="0">
            <a:spAutoFit/>
          </a:bodyPr>
          <a:lstStyle/>
          <a:p>
            <a:r>
              <a:rPr lang="en-US" dirty="0">
                <a:solidFill>
                  <a:srgbClr val="00B0F0"/>
                </a:solidFill>
              </a:rPr>
              <a:t>Pump</a:t>
            </a:r>
          </a:p>
        </p:txBody>
      </p:sp>
      <p:sp>
        <p:nvSpPr>
          <p:cNvPr id="13" name="TextBox 12">
            <a:extLst>
              <a:ext uri="{FF2B5EF4-FFF2-40B4-BE49-F238E27FC236}">
                <a16:creationId xmlns:a16="http://schemas.microsoft.com/office/drawing/2014/main" id="{99ADA81B-1DAB-5447-9A05-783B0770FE2C}"/>
              </a:ext>
            </a:extLst>
          </p:cNvPr>
          <p:cNvSpPr txBox="1"/>
          <p:nvPr/>
        </p:nvSpPr>
        <p:spPr>
          <a:xfrm>
            <a:off x="9137226" y="5560616"/>
            <a:ext cx="696024" cy="369332"/>
          </a:xfrm>
          <a:prstGeom prst="rect">
            <a:avLst/>
          </a:prstGeom>
          <a:noFill/>
        </p:spPr>
        <p:txBody>
          <a:bodyPr wrap="none" rtlCol="0">
            <a:spAutoFit/>
          </a:bodyPr>
          <a:lstStyle/>
          <a:p>
            <a:r>
              <a:rPr lang="en-US" dirty="0">
                <a:solidFill>
                  <a:srgbClr val="00B0F0"/>
                </a:solidFill>
              </a:rPr>
              <a:t>Tank</a:t>
            </a:r>
          </a:p>
        </p:txBody>
      </p:sp>
    </p:spTree>
    <p:extLst>
      <p:ext uri="{BB962C8B-B14F-4D97-AF65-F5344CB8AC3E}">
        <p14:creationId xmlns:p14="http://schemas.microsoft.com/office/powerpoint/2010/main" val="82641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D77F-7EAE-4748-AC73-F032AAB4DFCD}"/>
              </a:ext>
            </a:extLst>
          </p:cNvPr>
          <p:cNvSpPr>
            <a:spLocks noGrp="1"/>
          </p:cNvSpPr>
          <p:nvPr>
            <p:ph type="title"/>
          </p:nvPr>
        </p:nvSpPr>
        <p:spPr/>
        <p:txBody>
          <a:bodyPr/>
          <a:lstStyle/>
          <a:p>
            <a:r>
              <a:rPr lang="en-US" dirty="0"/>
              <a:t>Pocus exams for shock</a:t>
            </a:r>
          </a:p>
        </p:txBody>
      </p:sp>
      <p:sp>
        <p:nvSpPr>
          <p:cNvPr id="3" name="Content Placeholder 2">
            <a:extLst>
              <a:ext uri="{FF2B5EF4-FFF2-40B4-BE49-F238E27FC236}">
                <a16:creationId xmlns:a16="http://schemas.microsoft.com/office/drawing/2014/main" id="{E72A5316-E207-1042-B389-2C8DAEA5FE31}"/>
              </a:ext>
            </a:extLst>
          </p:cNvPr>
          <p:cNvSpPr>
            <a:spLocks noGrp="1"/>
          </p:cNvSpPr>
          <p:nvPr>
            <p:ph idx="1"/>
          </p:nvPr>
        </p:nvSpPr>
        <p:spPr/>
        <p:txBody>
          <a:bodyPr/>
          <a:lstStyle/>
          <a:p>
            <a:r>
              <a:rPr lang="en-US" b="1" dirty="0"/>
              <a:t>Focused cardiac</a:t>
            </a:r>
          </a:p>
          <a:p>
            <a:r>
              <a:rPr lang="en-US" b="1" dirty="0"/>
              <a:t>Pulmonary</a:t>
            </a:r>
          </a:p>
          <a:p>
            <a:r>
              <a:rPr lang="en-US" b="1" dirty="0"/>
              <a:t>IVC</a:t>
            </a:r>
          </a:p>
          <a:p>
            <a:r>
              <a:rPr lang="en-US" b="1" dirty="0"/>
              <a:t>Select supplemental scans:</a:t>
            </a:r>
          </a:p>
          <a:p>
            <a:pPr lvl="1"/>
            <a:r>
              <a:rPr lang="en-US" dirty="0"/>
              <a:t>Lower extremity DVT</a:t>
            </a:r>
          </a:p>
          <a:p>
            <a:pPr lvl="1"/>
            <a:r>
              <a:rPr lang="en-US" dirty="0"/>
              <a:t>AAA screen</a:t>
            </a:r>
          </a:p>
          <a:p>
            <a:pPr lvl="1"/>
            <a:r>
              <a:rPr lang="en-US" dirty="0"/>
              <a:t>Pulmonary (r/o PNX)</a:t>
            </a:r>
          </a:p>
          <a:p>
            <a:pPr lvl="1"/>
            <a:r>
              <a:rPr lang="en-US" dirty="0"/>
              <a:t>Flanks/pelvis for intraperitoneal fluid (FAST exam)</a:t>
            </a:r>
          </a:p>
          <a:p>
            <a:pPr lvl="1"/>
            <a:endParaRPr lang="en-US" dirty="0"/>
          </a:p>
          <a:p>
            <a:pPr lvl="1"/>
            <a:endParaRPr lang="en-US" dirty="0"/>
          </a:p>
          <a:p>
            <a:pPr marL="411480" lvl="1" indent="0">
              <a:buNone/>
            </a:pPr>
            <a:r>
              <a:rPr lang="en-US" b="1" dirty="0"/>
              <a:t>=</a:t>
            </a:r>
            <a:r>
              <a:rPr lang="en-US" dirty="0"/>
              <a:t> </a:t>
            </a:r>
            <a:r>
              <a:rPr lang="en-US" b="1" dirty="0"/>
              <a:t>RUSH (</a:t>
            </a:r>
            <a:r>
              <a:rPr lang="en-US" b="1" u="sng" dirty="0"/>
              <a:t>R</a:t>
            </a:r>
            <a:r>
              <a:rPr lang="en-US" b="1" dirty="0"/>
              <a:t>apid </a:t>
            </a:r>
            <a:r>
              <a:rPr lang="en-US" b="1" u="sng" dirty="0"/>
              <a:t>U</a:t>
            </a:r>
            <a:r>
              <a:rPr lang="en-US" b="1" dirty="0"/>
              <a:t>ltrasound for </a:t>
            </a:r>
            <a:r>
              <a:rPr lang="en-US" b="1" u="sng" dirty="0"/>
              <a:t>S</a:t>
            </a:r>
            <a:r>
              <a:rPr lang="en-US" b="1" dirty="0"/>
              <a:t>hock and </a:t>
            </a:r>
            <a:r>
              <a:rPr lang="en-US" b="1" u="sng" dirty="0"/>
              <a:t>H</a:t>
            </a:r>
            <a:r>
              <a:rPr lang="en-US" b="1" dirty="0"/>
              <a:t>ypotension) Protocol</a:t>
            </a:r>
          </a:p>
        </p:txBody>
      </p:sp>
    </p:spTree>
    <p:extLst>
      <p:ext uri="{BB962C8B-B14F-4D97-AF65-F5344CB8AC3E}">
        <p14:creationId xmlns:p14="http://schemas.microsoft.com/office/powerpoint/2010/main" val="1825183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1131-4824-ED47-B8F0-5C28F631B28B}"/>
              </a:ext>
            </a:extLst>
          </p:cNvPr>
          <p:cNvSpPr>
            <a:spLocks noGrp="1"/>
          </p:cNvSpPr>
          <p:nvPr>
            <p:ph type="title"/>
          </p:nvPr>
        </p:nvSpPr>
        <p:spPr/>
        <p:txBody>
          <a:bodyPr/>
          <a:lstStyle/>
          <a:p>
            <a:endParaRPr lang="en-US"/>
          </a:p>
        </p:txBody>
      </p:sp>
      <p:pic>
        <p:nvPicPr>
          <p:cNvPr id="3084" name="Picture 12" descr="ACES and RUSH: Resuscitation Ultrasound Protocols | Concise Medical  Knowledge">
            <a:extLst>
              <a:ext uri="{FF2B5EF4-FFF2-40B4-BE49-F238E27FC236}">
                <a16:creationId xmlns:a16="http://schemas.microsoft.com/office/drawing/2014/main" id="{2DA520D7-CB22-5849-9696-429D16728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314" y="571506"/>
            <a:ext cx="7750299" cy="5977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6813F3-ACBA-374A-A3B9-F4B831F152CA}"/>
              </a:ext>
            </a:extLst>
          </p:cNvPr>
          <p:cNvSpPr txBox="1"/>
          <p:nvPr/>
        </p:nvSpPr>
        <p:spPr>
          <a:xfrm>
            <a:off x="296604" y="6511074"/>
            <a:ext cx="2326278" cy="276999"/>
          </a:xfrm>
          <a:prstGeom prst="rect">
            <a:avLst/>
          </a:prstGeom>
          <a:noFill/>
        </p:spPr>
        <p:txBody>
          <a:bodyPr wrap="none" rtlCol="0">
            <a:spAutoFit/>
          </a:bodyPr>
          <a:lstStyle/>
          <a:p>
            <a:r>
              <a:rPr lang="en-US" sz="1200" dirty="0"/>
              <a:t>Image source:  </a:t>
            </a:r>
            <a:r>
              <a:rPr lang="en-US" sz="1200" dirty="0" err="1"/>
              <a:t>Lecturio.com</a:t>
            </a:r>
            <a:endParaRPr lang="en-US" sz="1200" dirty="0"/>
          </a:p>
        </p:txBody>
      </p:sp>
      <p:sp>
        <p:nvSpPr>
          <p:cNvPr id="10" name="TextBox 9">
            <a:extLst>
              <a:ext uri="{FF2B5EF4-FFF2-40B4-BE49-F238E27FC236}">
                <a16:creationId xmlns:a16="http://schemas.microsoft.com/office/drawing/2014/main" id="{9B2EB239-8959-334C-BEDF-73EF398123B2}"/>
              </a:ext>
            </a:extLst>
          </p:cNvPr>
          <p:cNvSpPr txBox="1"/>
          <p:nvPr/>
        </p:nvSpPr>
        <p:spPr>
          <a:xfrm>
            <a:off x="6609598" y="5023262"/>
            <a:ext cx="4027064" cy="307777"/>
          </a:xfrm>
          <a:prstGeom prst="rect">
            <a:avLst/>
          </a:prstGeom>
          <a:noFill/>
        </p:spPr>
        <p:txBody>
          <a:bodyPr wrap="none" rtlCol="0">
            <a:spAutoFit/>
          </a:bodyPr>
          <a:lstStyle/>
          <a:p>
            <a:r>
              <a:rPr lang="en-US" sz="1400" dirty="0"/>
              <a:t>10. Lower extremity DVT scans (not pictured)</a:t>
            </a:r>
          </a:p>
        </p:txBody>
      </p:sp>
      <p:sp>
        <p:nvSpPr>
          <p:cNvPr id="11" name="TextBox 10">
            <a:extLst>
              <a:ext uri="{FF2B5EF4-FFF2-40B4-BE49-F238E27FC236}">
                <a16:creationId xmlns:a16="http://schemas.microsoft.com/office/drawing/2014/main" id="{6C43D8AE-F73E-A540-AB60-804D2C790C27}"/>
              </a:ext>
            </a:extLst>
          </p:cNvPr>
          <p:cNvSpPr txBox="1"/>
          <p:nvPr/>
        </p:nvSpPr>
        <p:spPr>
          <a:xfrm>
            <a:off x="8292559" y="4484417"/>
            <a:ext cx="2217274" cy="307777"/>
          </a:xfrm>
          <a:prstGeom prst="rect">
            <a:avLst/>
          </a:prstGeom>
          <a:noFill/>
        </p:spPr>
        <p:txBody>
          <a:bodyPr wrap="none" rtlCol="0">
            <a:spAutoFit/>
          </a:bodyPr>
          <a:lstStyle/>
          <a:p>
            <a:r>
              <a:rPr lang="en-US" sz="1400" dirty="0"/>
              <a:t>(high frequency probe)</a:t>
            </a:r>
          </a:p>
        </p:txBody>
      </p:sp>
      <p:sp>
        <p:nvSpPr>
          <p:cNvPr id="13" name="TextBox 12">
            <a:extLst>
              <a:ext uri="{FF2B5EF4-FFF2-40B4-BE49-F238E27FC236}">
                <a16:creationId xmlns:a16="http://schemas.microsoft.com/office/drawing/2014/main" id="{E1BDBF86-8C21-0642-8749-D451C57E8E8D}"/>
              </a:ext>
            </a:extLst>
          </p:cNvPr>
          <p:cNvSpPr txBox="1"/>
          <p:nvPr/>
        </p:nvSpPr>
        <p:spPr>
          <a:xfrm>
            <a:off x="8292559" y="4764116"/>
            <a:ext cx="2217274" cy="307777"/>
          </a:xfrm>
          <a:prstGeom prst="rect">
            <a:avLst/>
          </a:prstGeom>
          <a:noFill/>
        </p:spPr>
        <p:txBody>
          <a:bodyPr wrap="none" rtlCol="0">
            <a:spAutoFit/>
          </a:bodyPr>
          <a:lstStyle/>
          <a:p>
            <a:r>
              <a:rPr lang="en-US" sz="1400" dirty="0"/>
              <a:t>(high frequency probe)</a:t>
            </a:r>
          </a:p>
        </p:txBody>
      </p:sp>
    </p:spTree>
    <p:extLst>
      <p:ext uri="{BB962C8B-B14F-4D97-AF65-F5344CB8AC3E}">
        <p14:creationId xmlns:p14="http://schemas.microsoft.com/office/powerpoint/2010/main" val="459970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F908328-F2E9-DD40-A87B-DF1B5C6ABA7F}"/>
              </a:ext>
            </a:extLst>
          </p:cNvPr>
          <p:cNvGraphicFramePr>
            <a:graphicFrameLocks noGrp="1"/>
          </p:cNvGraphicFramePr>
          <p:nvPr>
            <p:extLst>
              <p:ext uri="{D42A27DB-BD31-4B8C-83A1-F6EECF244321}">
                <p14:modId xmlns:p14="http://schemas.microsoft.com/office/powerpoint/2010/main" val="2138676465"/>
              </p:ext>
            </p:extLst>
          </p:nvPr>
        </p:nvGraphicFramePr>
        <p:xfrm>
          <a:off x="568171" y="589610"/>
          <a:ext cx="10153402" cy="5678780"/>
        </p:xfrm>
        <a:graphic>
          <a:graphicData uri="http://schemas.openxmlformats.org/drawingml/2006/table">
            <a:tbl>
              <a:tblPr firstRow="1" bandRow="1">
                <a:tableStyleId>{21E4AEA4-8DFA-4A89-87EB-49C32662AFE0}</a:tableStyleId>
              </a:tblPr>
              <a:tblGrid>
                <a:gridCol w="2008996">
                  <a:extLst>
                    <a:ext uri="{9D8B030D-6E8A-4147-A177-3AD203B41FA5}">
                      <a16:colId xmlns:a16="http://schemas.microsoft.com/office/drawing/2014/main" val="2809094462"/>
                    </a:ext>
                  </a:extLst>
                </a:gridCol>
                <a:gridCol w="2052366">
                  <a:extLst>
                    <a:ext uri="{9D8B030D-6E8A-4147-A177-3AD203B41FA5}">
                      <a16:colId xmlns:a16="http://schemas.microsoft.com/office/drawing/2014/main" val="319578986"/>
                    </a:ext>
                  </a:extLst>
                </a:gridCol>
                <a:gridCol w="2030680">
                  <a:extLst>
                    <a:ext uri="{9D8B030D-6E8A-4147-A177-3AD203B41FA5}">
                      <a16:colId xmlns:a16="http://schemas.microsoft.com/office/drawing/2014/main" val="4100519240"/>
                    </a:ext>
                  </a:extLst>
                </a:gridCol>
                <a:gridCol w="2030680">
                  <a:extLst>
                    <a:ext uri="{9D8B030D-6E8A-4147-A177-3AD203B41FA5}">
                      <a16:colId xmlns:a16="http://schemas.microsoft.com/office/drawing/2014/main" val="3984887386"/>
                    </a:ext>
                  </a:extLst>
                </a:gridCol>
                <a:gridCol w="2030680">
                  <a:extLst>
                    <a:ext uri="{9D8B030D-6E8A-4147-A177-3AD203B41FA5}">
                      <a16:colId xmlns:a16="http://schemas.microsoft.com/office/drawing/2014/main" val="2810717714"/>
                    </a:ext>
                  </a:extLst>
                </a:gridCol>
              </a:tblGrid>
              <a:tr h="964870">
                <a:tc>
                  <a:txBody>
                    <a:bodyPr/>
                    <a:lstStyle/>
                    <a:p>
                      <a:endParaRPr lang="en-US" dirty="0"/>
                    </a:p>
                  </a:txBody>
                  <a:tcPr/>
                </a:tc>
                <a:tc>
                  <a:txBody>
                    <a:bodyPr/>
                    <a:lstStyle/>
                    <a:p>
                      <a:r>
                        <a:rPr lang="en-US" dirty="0"/>
                        <a:t>Hypovolemic</a:t>
                      </a:r>
                    </a:p>
                  </a:txBody>
                  <a:tcPr/>
                </a:tc>
                <a:tc>
                  <a:txBody>
                    <a:bodyPr/>
                    <a:lstStyle/>
                    <a:p>
                      <a:r>
                        <a:rPr lang="en-US" dirty="0"/>
                        <a:t>Obstructive</a:t>
                      </a:r>
                    </a:p>
                  </a:txBody>
                  <a:tcPr/>
                </a:tc>
                <a:tc>
                  <a:txBody>
                    <a:bodyPr/>
                    <a:lstStyle/>
                    <a:p>
                      <a:r>
                        <a:rPr lang="en-US" dirty="0"/>
                        <a:t>Cardiogenic</a:t>
                      </a:r>
                    </a:p>
                  </a:txBody>
                  <a:tcPr/>
                </a:tc>
                <a:tc>
                  <a:txBody>
                    <a:bodyPr/>
                    <a:lstStyle/>
                    <a:p>
                      <a:r>
                        <a:rPr lang="en-US" dirty="0"/>
                        <a:t>Distributive</a:t>
                      </a:r>
                    </a:p>
                  </a:txBody>
                  <a:tcPr/>
                </a:tc>
                <a:extLst>
                  <a:ext uri="{0D108BD9-81ED-4DB2-BD59-A6C34878D82A}">
                    <a16:rowId xmlns:a16="http://schemas.microsoft.com/office/drawing/2014/main" val="2054600791"/>
                  </a:ext>
                </a:extLst>
              </a:tr>
              <a:tr h="964870">
                <a:tc>
                  <a:txBody>
                    <a:bodyPr/>
                    <a:lstStyle/>
                    <a:p>
                      <a:r>
                        <a:rPr lang="en-US" b="1" dirty="0"/>
                        <a:t>Pump</a:t>
                      </a:r>
                    </a:p>
                  </a:txBody>
                  <a:tcPr/>
                </a:tc>
                <a:tc>
                  <a:txBody>
                    <a:bodyPr/>
                    <a:lstStyle/>
                    <a:p>
                      <a:pPr marL="0" indent="0">
                        <a:buFont typeface="Arial" panose="020B0604020202020204" pitchFamily="34" charset="0"/>
                        <a:buNone/>
                      </a:pPr>
                      <a:r>
                        <a:rPr lang="en-US" dirty="0"/>
                        <a:t>Hyperdynamic</a:t>
                      </a:r>
                    </a:p>
                  </a:txBody>
                  <a:tcPr/>
                </a:tc>
                <a:tc>
                  <a:txBody>
                    <a:bodyPr/>
                    <a:lstStyle/>
                    <a:p>
                      <a:pPr marL="0" indent="0">
                        <a:buFont typeface="Arial" panose="020B0604020202020204" pitchFamily="34" charset="0"/>
                        <a:buNone/>
                      </a:pPr>
                      <a:r>
                        <a:rPr lang="en-US" dirty="0"/>
                        <a:t>Pericardial </a:t>
                      </a:r>
                    </a:p>
                    <a:p>
                      <a:r>
                        <a:rPr lang="en-US" dirty="0"/>
                        <a:t>effusion (tamponade?)</a:t>
                      </a:r>
                    </a:p>
                    <a:p>
                      <a:endParaRPr lang="en-US" dirty="0"/>
                    </a:p>
                    <a:p>
                      <a:r>
                        <a:rPr lang="en-US" dirty="0"/>
                        <a:t>RV strain (PE)</a:t>
                      </a:r>
                    </a:p>
                  </a:txBody>
                  <a:tcPr/>
                </a:tc>
                <a:tc>
                  <a:txBody>
                    <a:bodyPr/>
                    <a:lstStyle/>
                    <a:p>
                      <a:r>
                        <a:rPr lang="en-US" dirty="0"/>
                        <a:t>Hypodynamic</a:t>
                      </a:r>
                    </a:p>
                  </a:txBody>
                  <a:tcPr/>
                </a:tc>
                <a:tc>
                  <a:txBody>
                    <a:bodyPr/>
                    <a:lstStyle/>
                    <a:p>
                      <a:r>
                        <a:rPr lang="en-US" dirty="0"/>
                        <a:t>Hyperdynamic</a:t>
                      </a:r>
                    </a:p>
                  </a:txBody>
                  <a:tcPr/>
                </a:tc>
                <a:extLst>
                  <a:ext uri="{0D108BD9-81ED-4DB2-BD59-A6C34878D82A}">
                    <a16:rowId xmlns:a16="http://schemas.microsoft.com/office/drawing/2014/main" val="3704146947"/>
                  </a:ext>
                </a:extLst>
              </a:tr>
              <a:tr h="964870">
                <a:tc>
                  <a:txBody>
                    <a:bodyPr/>
                    <a:lstStyle/>
                    <a:p>
                      <a:r>
                        <a:rPr lang="en-US" b="1" dirty="0"/>
                        <a:t>Tank</a:t>
                      </a:r>
                    </a:p>
                  </a:txBody>
                  <a:tcPr/>
                </a:tc>
                <a:tc>
                  <a:txBody>
                    <a:bodyPr/>
                    <a:lstStyle/>
                    <a:p>
                      <a:r>
                        <a:rPr lang="en-US" dirty="0"/>
                        <a:t>Flat IVC</a:t>
                      </a:r>
                    </a:p>
                  </a:txBody>
                  <a:tcPr/>
                </a:tc>
                <a:tc>
                  <a:txBody>
                    <a:bodyPr/>
                    <a:lstStyle/>
                    <a:p>
                      <a:r>
                        <a:rPr lang="en-US" dirty="0"/>
                        <a:t>Plethoric IVC</a:t>
                      </a:r>
                    </a:p>
                  </a:txBody>
                  <a:tcPr/>
                </a:tc>
                <a:tc>
                  <a:txBody>
                    <a:bodyPr/>
                    <a:lstStyle/>
                    <a:p>
                      <a:r>
                        <a:rPr lang="en-US" dirty="0"/>
                        <a:t>Plethoric IVC</a:t>
                      </a:r>
                    </a:p>
                  </a:txBody>
                  <a:tcPr/>
                </a:tc>
                <a:tc>
                  <a:txBody>
                    <a:bodyPr/>
                    <a:lstStyle/>
                    <a:p>
                      <a:r>
                        <a:rPr lang="en-US" dirty="0"/>
                        <a:t>Normal IVC</a:t>
                      </a:r>
                    </a:p>
                  </a:txBody>
                  <a:tcPr/>
                </a:tc>
                <a:extLst>
                  <a:ext uri="{0D108BD9-81ED-4DB2-BD59-A6C34878D82A}">
                    <a16:rowId xmlns:a16="http://schemas.microsoft.com/office/drawing/2014/main" val="1960426846"/>
                  </a:ext>
                </a:extLst>
              </a:tr>
              <a:tr h="964870">
                <a:tc>
                  <a:txBody>
                    <a:bodyPr/>
                    <a:lstStyle/>
                    <a:p>
                      <a:r>
                        <a:rPr lang="en-US" b="1" dirty="0"/>
                        <a:t>Pipes/source</a:t>
                      </a:r>
                    </a:p>
                  </a:txBody>
                  <a:tcPr/>
                </a:tc>
                <a:tc>
                  <a:txBody>
                    <a:bodyPr/>
                    <a:lstStyle/>
                    <a:p>
                      <a:r>
                        <a:rPr lang="en-US" dirty="0"/>
                        <a:t>AAA</a:t>
                      </a:r>
                    </a:p>
                    <a:p>
                      <a:endParaRPr lang="en-US" dirty="0"/>
                    </a:p>
                    <a:p>
                      <a:r>
                        <a:rPr lang="en-US" dirty="0"/>
                        <a:t>Intraperitoneal/</a:t>
                      </a:r>
                    </a:p>
                    <a:p>
                      <a:r>
                        <a:rPr lang="en-US" dirty="0"/>
                        <a:t>pelvic fluid</a:t>
                      </a:r>
                    </a:p>
                    <a:p>
                      <a:endParaRPr lang="en-US" dirty="0"/>
                    </a:p>
                    <a:p>
                      <a:r>
                        <a:rPr lang="en-US" dirty="0"/>
                        <a:t>Large pleural effusion (hemothorax)</a:t>
                      </a:r>
                    </a:p>
                  </a:txBody>
                  <a:tcPr/>
                </a:tc>
                <a:tc>
                  <a:txBody>
                    <a:bodyPr/>
                    <a:lstStyle/>
                    <a:p>
                      <a:r>
                        <a:rPr lang="en-US" dirty="0"/>
                        <a:t>Lung sliding absent (PNX)</a:t>
                      </a:r>
                    </a:p>
                    <a:p>
                      <a:endParaRPr lang="en-US" dirty="0"/>
                    </a:p>
                    <a:p>
                      <a:r>
                        <a:rPr lang="en-US" dirty="0"/>
                        <a:t>LE DVT (PE)</a:t>
                      </a:r>
                    </a:p>
                    <a:p>
                      <a:endParaRPr lang="en-US" dirty="0"/>
                    </a:p>
                    <a:p>
                      <a:endParaRPr lang="en-US" dirty="0"/>
                    </a:p>
                  </a:txBody>
                  <a:tcPr/>
                </a:tc>
                <a:tc>
                  <a:txBody>
                    <a:bodyPr/>
                    <a:lstStyle/>
                    <a:p>
                      <a:r>
                        <a:rPr lang="en-US" dirty="0"/>
                        <a:t>B lines in all lung fields</a:t>
                      </a:r>
                    </a:p>
                  </a:txBody>
                  <a:tcPr/>
                </a:tc>
                <a:tc>
                  <a:txBody>
                    <a:bodyPr/>
                    <a:lstStyle/>
                    <a:p>
                      <a:r>
                        <a:rPr lang="en-US" dirty="0"/>
                        <a:t>Normal</a:t>
                      </a:r>
                    </a:p>
                  </a:txBody>
                  <a:tcPr/>
                </a:tc>
                <a:extLst>
                  <a:ext uri="{0D108BD9-81ED-4DB2-BD59-A6C34878D82A}">
                    <a16:rowId xmlns:a16="http://schemas.microsoft.com/office/drawing/2014/main" val="1517425804"/>
                  </a:ext>
                </a:extLst>
              </a:tr>
            </a:tbl>
          </a:graphicData>
        </a:graphic>
      </p:graphicFrame>
    </p:spTree>
    <p:extLst>
      <p:ext uri="{BB962C8B-B14F-4D97-AF65-F5344CB8AC3E}">
        <p14:creationId xmlns:p14="http://schemas.microsoft.com/office/powerpoint/2010/main" val="993233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FF87-19EA-EE44-9F5D-D2BBF09D0F14}"/>
              </a:ext>
            </a:extLst>
          </p:cNvPr>
          <p:cNvSpPr>
            <a:spLocks noGrp="1"/>
          </p:cNvSpPr>
          <p:nvPr>
            <p:ph type="title"/>
          </p:nvPr>
        </p:nvSpPr>
        <p:spPr/>
        <p:txBody>
          <a:bodyPr/>
          <a:lstStyle/>
          <a:p>
            <a:r>
              <a:rPr lang="en-US" dirty="0"/>
              <a:t>Probes to use</a:t>
            </a:r>
          </a:p>
        </p:txBody>
      </p:sp>
      <p:sp>
        <p:nvSpPr>
          <p:cNvPr id="3" name="Content Placeholder 2">
            <a:extLst>
              <a:ext uri="{FF2B5EF4-FFF2-40B4-BE49-F238E27FC236}">
                <a16:creationId xmlns:a16="http://schemas.microsoft.com/office/drawing/2014/main" id="{DF7F65A9-5111-6443-B57B-CAACBF1653DB}"/>
              </a:ext>
            </a:extLst>
          </p:cNvPr>
          <p:cNvSpPr>
            <a:spLocks noGrp="1"/>
          </p:cNvSpPr>
          <p:nvPr>
            <p:ph idx="1"/>
          </p:nvPr>
        </p:nvSpPr>
        <p:spPr/>
        <p:txBody>
          <a:bodyPr/>
          <a:lstStyle/>
          <a:p>
            <a:r>
              <a:rPr lang="en-US" dirty="0"/>
              <a:t>Use curvilinear or cardiac probe for views 1-7</a:t>
            </a:r>
          </a:p>
          <a:p>
            <a:endParaRPr lang="en-US" dirty="0"/>
          </a:p>
          <a:p>
            <a:endParaRPr lang="en-US" dirty="0"/>
          </a:p>
          <a:p>
            <a:endParaRPr lang="en-US" dirty="0"/>
          </a:p>
          <a:p>
            <a:endParaRPr lang="en-US" dirty="0"/>
          </a:p>
          <a:p>
            <a:r>
              <a:rPr lang="en-US" dirty="0"/>
              <a:t>Use linear probe for views 8-10</a:t>
            </a:r>
          </a:p>
          <a:p>
            <a:endParaRPr lang="en-US" dirty="0"/>
          </a:p>
        </p:txBody>
      </p:sp>
      <p:pic>
        <p:nvPicPr>
          <p:cNvPr id="4" name="Picture 3">
            <a:extLst>
              <a:ext uri="{FF2B5EF4-FFF2-40B4-BE49-F238E27FC236}">
                <a16:creationId xmlns:a16="http://schemas.microsoft.com/office/drawing/2014/main" id="{ACDD86D3-F77D-6641-B5DE-EB6EA7E1E0F8}"/>
              </a:ext>
            </a:extLst>
          </p:cNvPr>
          <p:cNvPicPr>
            <a:picLocks noChangeAspect="1"/>
          </p:cNvPicPr>
          <p:nvPr/>
        </p:nvPicPr>
        <p:blipFill>
          <a:blip r:embed="rId2"/>
          <a:stretch>
            <a:fillRect/>
          </a:stretch>
        </p:blipFill>
        <p:spPr>
          <a:xfrm>
            <a:off x="8027189" y="1752601"/>
            <a:ext cx="1995585" cy="1995585"/>
          </a:xfrm>
          <a:prstGeom prst="rect">
            <a:avLst/>
          </a:prstGeom>
        </p:spPr>
      </p:pic>
      <p:pic>
        <p:nvPicPr>
          <p:cNvPr id="5" name="Picture 4">
            <a:extLst>
              <a:ext uri="{FF2B5EF4-FFF2-40B4-BE49-F238E27FC236}">
                <a16:creationId xmlns:a16="http://schemas.microsoft.com/office/drawing/2014/main" id="{58E41EED-48F3-1044-8B7B-F2DE4BCC67B7}"/>
              </a:ext>
            </a:extLst>
          </p:cNvPr>
          <p:cNvPicPr>
            <a:picLocks noChangeAspect="1"/>
          </p:cNvPicPr>
          <p:nvPr/>
        </p:nvPicPr>
        <p:blipFill>
          <a:blip r:embed="rId3"/>
          <a:stretch>
            <a:fillRect/>
          </a:stretch>
        </p:blipFill>
        <p:spPr>
          <a:xfrm>
            <a:off x="5858628" y="4058393"/>
            <a:ext cx="2157654" cy="2157654"/>
          </a:xfrm>
          <a:prstGeom prst="rect">
            <a:avLst/>
          </a:prstGeom>
        </p:spPr>
      </p:pic>
    </p:spTree>
    <p:extLst>
      <p:ext uri="{BB962C8B-B14F-4D97-AF65-F5344CB8AC3E}">
        <p14:creationId xmlns:p14="http://schemas.microsoft.com/office/powerpoint/2010/main" val="207432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BA87-EEAB-6942-82A8-E780A13B5B6B}"/>
              </a:ext>
            </a:extLst>
          </p:cNvPr>
          <p:cNvSpPr>
            <a:spLocks noGrp="1"/>
          </p:cNvSpPr>
          <p:nvPr>
            <p:ph type="title"/>
          </p:nvPr>
        </p:nvSpPr>
        <p:spPr/>
        <p:txBody>
          <a:bodyPr/>
          <a:lstStyle/>
          <a:p>
            <a:r>
              <a:rPr lang="en-US" dirty="0"/>
              <a:t>So let’s revisit our case…</a:t>
            </a:r>
          </a:p>
        </p:txBody>
      </p:sp>
      <p:pic>
        <p:nvPicPr>
          <p:cNvPr id="4" name="Picture 2" descr="Private Eye: Even in long-duration funds, investors can cash in quickly |  PE Hub">
            <a:extLst>
              <a:ext uri="{FF2B5EF4-FFF2-40B4-BE49-F238E27FC236}">
                <a16:creationId xmlns:a16="http://schemas.microsoft.com/office/drawing/2014/main" id="{21E29208-5451-6F4F-9321-B3BB04559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2577111"/>
            <a:ext cx="33020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21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EB83-7278-8C46-9C63-03529B07D6BD}"/>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75C8E747-0AB6-9D42-A5D4-38D6C6F4E12D}"/>
              </a:ext>
            </a:extLst>
          </p:cNvPr>
          <p:cNvSpPr>
            <a:spLocks noGrp="1"/>
          </p:cNvSpPr>
          <p:nvPr>
            <p:ph idx="1"/>
          </p:nvPr>
        </p:nvSpPr>
        <p:spPr/>
        <p:txBody>
          <a:bodyPr>
            <a:normAutofit lnSpcReduction="10000"/>
          </a:bodyPr>
          <a:lstStyle/>
          <a:p>
            <a:r>
              <a:rPr lang="en-US" dirty="0"/>
              <a:t>A 25/F HIV+ patient is brought to Casualty for altered mental status.  From the little history you can obtain, she has had watery diarrhea for the last 3 weeks and has been bedbound for most of that time.  On exam you note the following:</a:t>
            </a:r>
          </a:p>
          <a:p>
            <a:pPr lvl="1"/>
            <a:r>
              <a:rPr lang="en-US" dirty="0"/>
              <a:t>Temp 38.3C   HR 120bpm   RR 30/min   BP 65/35mmHg   O2 sat 93% RA</a:t>
            </a:r>
          </a:p>
          <a:p>
            <a:pPr lvl="1"/>
            <a:r>
              <a:rPr lang="en-US" dirty="0"/>
              <a:t>Gen:  Thin, emaciated-appearing female patient</a:t>
            </a:r>
          </a:p>
          <a:p>
            <a:pPr lvl="1"/>
            <a:r>
              <a:rPr lang="en-US" dirty="0"/>
              <a:t>ENT:  Pale conjunctivae</a:t>
            </a:r>
          </a:p>
          <a:p>
            <a:pPr lvl="1"/>
            <a:r>
              <a:rPr lang="en-US" dirty="0"/>
              <a:t>CV:  Reg rhythm but tachycardic, 4/6 systolic murmur</a:t>
            </a:r>
          </a:p>
          <a:p>
            <a:pPr lvl="1"/>
            <a:r>
              <a:rPr lang="en-US" dirty="0" err="1"/>
              <a:t>Pulm</a:t>
            </a:r>
            <a:r>
              <a:rPr lang="en-US" dirty="0"/>
              <a:t>:  Tachypneic but clear bilaterally</a:t>
            </a:r>
          </a:p>
          <a:p>
            <a:pPr lvl="1"/>
            <a:r>
              <a:rPr lang="en-US" dirty="0"/>
              <a:t>Abd:  Soft, NT, ND</a:t>
            </a:r>
          </a:p>
          <a:p>
            <a:pPr lvl="1"/>
            <a:r>
              <a:rPr lang="en-US" dirty="0"/>
              <a:t>Ext:  1+ ankle edema bilaterally</a:t>
            </a:r>
          </a:p>
          <a:p>
            <a:pPr lvl="1"/>
            <a:r>
              <a:rPr lang="en-US" dirty="0"/>
              <a:t>Neuro:  GCS 7/15.  Pupils equal, round, reactive bilaterally</a:t>
            </a:r>
          </a:p>
          <a:p>
            <a:pPr lvl="1"/>
            <a:endParaRPr lang="en-US" dirty="0"/>
          </a:p>
        </p:txBody>
      </p:sp>
    </p:spTree>
    <p:extLst>
      <p:ext uri="{BB962C8B-B14F-4D97-AF65-F5344CB8AC3E}">
        <p14:creationId xmlns:p14="http://schemas.microsoft.com/office/powerpoint/2010/main" val="414631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FD59-E87D-9240-B1B8-FD2967A69000}"/>
              </a:ext>
            </a:extLst>
          </p:cNvPr>
          <p:cNvSpPr>
            <a:spLocks noGrp="1"/>
          </p:cNvSpPr>
          <p:nvPr>
            <p:ph type="title"/>
          </p:nvPr>
        </p:nvSpPr>
        <p:spPr/>
        <p:txBody>
          <a:bodyPr/>
          <a:lstStyle/>
          <a:p>
            <a:r>
              <a:rPr lang="en-US" dirty="0"/>
              <a:t>This was her echo…</a:t>
            </a:r>
          </a:p>
        </p:txBody>
      </p:sp>
      <p:pic>
        <p:nvPicPr>
          <p:cNvPr id="4" name="Pt1 PLAX1.MP4">
            <a:hlinkClick r:id="" action="ppaction://media"/>
            <a:extLst>
              <a:ext uri="{FF2B5EF4-FFF2-40B4-BE49-F238E27FC236}">
                <a16:creationId xmlns:a16="http://schemas.microsoft.com/office/drawing/2014/main" id="{061477AA-A9A3-934F-BDFE-C7C6A4C4FC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83489" y="1447800"/>
            <a:ext cx="3962340" cy="5283120"/>
          </a:xfrm>
          <a:prstGeom prst="rect">
            <a:avLst/>
          </a:prstGeom>
        </p:spPr>
      </p:pic>
    </p:spTree>
    <p:extLst>
      <p:ext uri="{BB962C8B-B14F-4D97-AF65-F5344CB8AC3E}">
        <p14:creationId xmlns:p14="http://schemas.microsoft.com/office/powerpoint/2010/main" val="233499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466D-5327-D249-8B66-ABF163964CA7}"/>
              </a:ext>
            </a:extLst>
          </p:cNvPr>
          <p:cNvSpPr>
            <a:spLocks noGrp="1"/>
          </p:cNvSpPr>
          <p:nvPr>
            <p:ph type="title"/>
          </p:nvPr>
        </p:nvSpPr>
        <p:spPr/>
        <p:txBody>
          <a:bodyPr/>
          <a:lstStyle/>
          <a:p>
            <a:r>
              <a:rPr lang="en-US" dirty="0"/>
              <a:t>These were her lungs…</a:t>
            </a:r>
          </a:p>
        </p:txBody>
      </p:sp>
      <p:pic>
        <p:nvPicPr>
          <p:cNvPr id="4" name="1e61f3f922087b26525e34738c671fe919f5d9df-0-burned_in">
            <a:hlinkClick r:id="" action="ppaction://media"/>
            <a:extLst>
              <a:ext uri="{FF2B5EF4-FFF2-40B4-BE49-F238E27FC236}">
                <a16:creationId xmlns:a16="http://schemas.microsoft.com/office/drawing/2014/main" id="{959F0B34-A9C1-F942-A8AA-43AD038F89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7247" y="1274240"/>
            <a:ext cx="3366084" cy="4993641"/>
          </a:xfrm>
          <a:prstGeom prst="rect">
            <a:avLst/>
          </a:prstGeom>
        </p:spPr>
      </p:pic>
    </p:spTree>
    <p:extLst>
      <p:ext uri="{BB962C8B-B14F-4D97-AF65-F5344CB8AC3E}">
        <p14:creationId xmlns:p14="http://schemas.microsoft.com/office/powerpoint/2010/main" val="15781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ACD9-54D7-594F-8F60-B42676829467}"/>
              </a:ext>
            </a:extLst>
          </p:cNvPr>
          <p:cNvSpPr>
            <a:spLocks noGrp="1"/>
          </p:cNvSpPr>
          <p:nvPr>
            <p:ph type="title"/>
          </p:nvPr>
        </p:nvSpPr>
        <p:spPr/>
        <p:txBody>
          <a:bodyPr/>
          <a:lstStyle/>
          <a:p>
            <a:r>
              <a:rPr lang="en-US" dirty="0"/>
              <a:t>This was her IVC…</a:t>
            </a:r>
          </a:p>
        </p:txBody>
      </p:sp>
      <p:pic>
        <p:nvPicPr>
          <p:cNvPr id="4" name="a63ffbe175373306b3a770eac4e5bd708b7dfdea-0-burned_in" descr="a63ffbe175373306b3a770eac4e5bd708b7dfdea-0-burned_in">
            <a:hlinkClick r:id="" action="ppaction://media"/>
            <a:extLst>
              <a:ext uri="{FF2B5EF4-FFF2-40B4-BE49-F238E27FC236}">
                <a16:creationId xmlns:a16="http://schemas.microsoft.com/office/drawing/2014/main" id="{5195DAF8-00D1-0C4B-B71B-17A742E466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75949" y="1447800"/>
            <a:ext cx="3240102" cy="4806744"/>
          </a:xfrm>
          <a:prstGeom prst="rect">
            <a:avLst/>
          </a:prstGeom>
        </p:spPr>
      </p:pic>
    </p:spTree>
    <p:extLst>
      <p:ext uri="{BB962C8B-B14F-4D97-AF65-F5344CB8AC3E}">
        <p14:creationId xmlns:p14="http://schemas.microsoft.com/office/powerpoint/2010/main" val="185223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Matthew S. </a:t>
            </a:r>
            <a:r>
              <a:rPr lang="en-US" dirty="0" err="1"/>
              <a:t>haldeman</a:t>
            </a:r>
            <a:r>
              <a:rPr lang="en-US" dirty="0"/>
              <a:t>, md MPH</a:t>
            </a:r>
          </a:p>
        </p:txBody>
      </p:sp>
      <p:sp>
        <p:nvSpPr>
          <p:cNvPr id="2" name="Title 1"/>
          <p:cNvSpPr>
            <a:spLocks noGrp="1"/>
          </p:cNvSpPr>
          <p:nvPr>
            <p:ph type="ctrTitle"/>
          </p:nvPr>
        </p:nvSpPr>
        <p:spPr>
          <a:xfrm>
            <a:off x="993422" y="3227034"/>
            <a:ext cx="7992188" cy="1219201"/>
          </a:xfrm>
        </p:spPr>
        <p:txBody>
          <a:bodyPr/>
          <a:lstStyle/>
          <a:p>
            <a:r>
              <a:rPr lang="en-US" dirty="0"/>
              <a:t>ultrasound in undifferentiated shock</a:t>
            </a:r>
          </a:p>
        </p:txBody>
      </p:sp>
    </p:spTree>
    <p:extLst>
      <p:ext uri="{BB962C8B-B14F-4D97-AF65-F5344CB8AC3E}">
        <p14:creationId xmlns:p14="http://schemas.microsoft.com/office/powerpoint/2010/main" val="407471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BE54-30C5-944F-9B32-6185D96B84CF}"/>
              </a:ext>
            </a:extLst>
          </p:cNvPr>
          <p:cNvSpPr>
            <a:spLocks noGrp="1"/>
          </p:cNvSpPr>
          <p:nvPr>
            <p:ph type="title"/>
          </p:nvPr>
        </p:nvSpPr>
        <p:spPr/>
        <p:txBody>
          <a:bodyPr/>
          <a:lstStyle/>
          <a:p>
            <a:r>
              <a:rPr lang="en-US" dirty="0"/>
              <a:t>And…</a:t>
            </a:r>
          </a:p>
        </p:txBody>
      </p:sp>
      <p:sp>
        <p:nvSpPr>
          <p:cNvPr id="3" name="Content Placeholder 2">
            <a:extLst>
              <a:ext uri="{FF2B5EF4-FFF2-40B4-BE49-F238E27FC236}">
                <a16:creationId xmlns:a16="http://schemas.microsoft.com/office/drawing/2014/main" id="{A6EDC228-8700-1D41-9FDC-C2B5B5C3714C}"/>
              </a:ext>
            </a:extLst>
          </p:cNvPr>
          <p:cNvSpPr>
            <a:spLocks noGrp="1"/>
          </p:cNvSpPr>
          <p:nvPr>
            <p:ph idx="1"/>
          </p:nvPr>
        </p:nvSpPr>
        <p:spPr/>
        <p:txBody>
          <a:bodyPr/>
          <a:lstStyle/>
          <a:p>
            <a:r>
              <a:rPr lang="en-US" dirty="0"/>
              <a:t>No free fluid found in abdomen</a:t>
            </a:r>
          </a:p>
          <a:p>
            <a:r>
              <a:rPr lang="en-US" dirty="0"/>
              <a:t>No free fluid found in pelvis</a:t>
            </a:r>
          </a:p>
          <a:p>
            <a:r>
              <a:rPr lang="en-US" dirty="0"/>
              <a:t>No AAA seen</a:t>
            </a:r>
          </a:p>
          <a:p>
            <a:r>
              <a:rPr lang="en-US" dirty="0"/>
              <a:t>No DVT in either lower extremity found</a:t>
            </a:r>
          </a:p>
        </p:txBody>
      </p:sp>
    </p:spTree>
    <p:extLst>
      <p:ext uri="{BB962C8B-B14F-4D97-AF65-F5344CB8AC3E}">
        <p14:creationId xmlns:p14="http://schemas.microsoft.com/office/powerpoint/2010/main" val="229534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What type of shock is most likely???</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44" y="2221088"/>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876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63A6-6D89-8646-83DE-F56F442A58DE}"/>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11F47C28-836E-5C4C-A81A-F0FA0557506B}"/>
              </a:ext>
            </a:extLst>
          </p:cNvPr>
          <p:cNvSpPr>
            <a:spLocks noGrp="1"/>
          </p:cNvSpPr>
          <p:nvPr>
            <p:ph idx="1"/>
          </p:nvPr>
        </p:nvSpPr>
        <p:spPr/>
        <p:txBody>
          <a:bodyPr/>
          <a:lstStyle/>
          <a:p>
            <a:pPr marL="114300" indent="0" algn="ctr">
              <a:buNone/>
            </a:pPr>
            <a:r>
              <a:rPr lang="en-US" sz="4000" dirty="0"/>
              <a:t>HYPOVOLEMIC SHOCK!</a:t>
            </a:r>
          </a:p>
          <a:p>
            <a:pPr marL="114300" indent="0" algn="ctr">
              <a:buNone/>
            </a:pPr>
            <a:endParaRPr lang="en-US" sz="4000" dirty="0"/>
          </a:p>
          <a:p>
            <a:r>
              <a:rPr lang="en-US" dirty="0"/>
              <a:t>Either from…</a:t>
            </a:r>
          </a:p>
          <a:p>
            <a:pPr lvl="1"/>
            <a:r>
              <a:rPr lang="en-US" dirty="0"/>
              <a:t>Chronic GI fluid losses</a:t>
            </a:r>
          </a:p>
          <a:p>
            <a:pPr lvl="1"/>
            <a:r>
              <a:rPr lang="en-US" dirty="0"/>
              <a:t>Severe anemia</a:t>
            </a:r>
          </a:p>
          <a:p>
            <a:r>
              <a:rPr lang="en-US" dirty="0"/>
              <a:t>Possibly SEPSIS as well</a:t>
            </a:r>
          </a:p>
        </p:txBody>
      </p:sp>
    </p:spTree>
    <p:extLst>
      <p:ext uri="{BB962C8B-B14F-4D97-AF65-F5344CB8AC3E}">
        <p14:creationId xmlns:p14="http://schemas.microsoft.com/office/powerpoint/2010/main" val="3107780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D9BD-D562-0244-90B9-175FC3B64055}"/>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F17F4328-CCA8-FD44-A833-F61BF2185823}"/>
              </a:ext>
            </a:extLst>
          </p:cNvPr>
          <p:cNvSpPr>
            <a:spLocks noGrp="1"/>
          </p:cNvSpPr>
          <p:nvPr>
            <p:ph idx="1"/>
          </p:nvPr>
        </p:nvSpPr>
        <p:spPr/>
        <p:txBody>
          <a:bodyPr/>
          <a:lstStyle/>
          <a:p>
            <a:r>
              <a:rPr lang="en-US" b="1" dirty="0"/>
              <a:t>**BOLUS IV FLUIDS NOW!**</a:t>
            </a:r>
          </a:p>
          <a:p>
            <a:r>
              <a:rPr lang="en-US" dirty="0"/>
              <a:t>Check Hb now and prepare for transfusion!</a:t>
            </a:r>
          </a:p>
          <a:p>
            <a:r>
              <a:rPr lang="en-US" dirty="0"/>
              <a:t>Start empiric antibiotics, in case of sepsis!</a:t>
            </a:r>
          </a:p>
          <a:p>
            <a:r>
              <a:rPr lang="en-US" dirty="0"/>
              <a:t>Obtain diagnostic labs (FBC, U&amp;Es, Cr, stool M/C/S, etc.)</a:t>
            </a:r>
          </a:p>
        </p:txBody>
      </p:sp>
    </p:spTree>
    <p:extLst>
      <p:ext uri="{BB962C8B-B14F-4D97-AF65-F5344CB8AC3E}">
        <p14:creationId xmlns:p14="http://schemas.microsoft.com/office/powerpoint/2010/main" val="4005089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C5E0-D3F3-7140-8FDA-C3575504AA8F}"/>
              </a:ext>
            </a:extLst>
          </p:cNvPr>
          <p:cNvSpPr>
            <a:spLocks noGrp="1"/>
          </p:cNvSpPr>
          <p:nvPr>
            <p:ph type="title"/>
          </p:nvPr>
        </p:nvSpPr>
        <p:spPr/>
        <p:txBody>
          <a:bodyPr/>
          <a:lstStyle/>
          <a:p>
            <a:r>
              <a:rPr lang="en-US" dirty="0"/>
              <a:t>for this case…</a:t>
            </a:r>
          </a:p>
        </p:txBody>
      </p:sp>
      <p:sp>
        <p:nvSpPr>
          <p:cNvPr id="3" name="Content Placeholder 2">
            <a:extLst>
              <a:ext uri="{FF2B5EF4-FFF2-40B4-BE49-F238E27FC236}">
                <a16:creationId xmlns:a16="http://schemas.microsoft.com/office/drawing/2014/main" id="{7A38E3BD-FB79-C04F-ADB5-1ACBA2DD9698}"/>
              </a:ext>
            </a:extLst>
          </p:cNvPr>
          <p:cNvSpPr>
            <a:spLocks noGrp="1"/>
          </p:cNvSpPr>
          <p:nvPr>
            <p:ph idx="1"/>
          </p:nvPr>
        </p:nvSpPr>
        <p:spPr>
          <a:xfrm>
            <a:off x="568171" y="2168238"/>
            <a:ext cx="10972800" cy="4373563"/>
          </a:xfrm>
        </p:spPr>
        <p:txBody>
          <a:bodyPr>
            <a:normAutofit/>
          </a:bodyPr>
          <a:lstStyle/>
          <a:p>
            <a:pPr marL="114300" indent="0" algn="ctr">
              <a:buNone/>
            </a:pPr>
            <a:r>
              <a:rPr lang="en-US" sz="4400" dirty="0"/>
              <a:t>Would our findings be any different if the primary cause of shock was sepsis, instead of hypovolemia?</a:t>
            </a:r>
          </a:p>
        </p:txBody>
      </p:sp>
    </p:spTree>
    <p:extLst>
      <p:ext uri="{BB962C8B-B14F-4D97-AF65-F5344CB8AC3E}">
        <p14:creationId xmlns:p14="http://schemas.microsoft.com/office/powerpoint/2010/main" val="61081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84CA-392D-6947-9E98-131ABB966A34}"/>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67CAF388-7985-664F-B0FF-519EC19D3514}"/>
              </a:ext>
            </a:extLst>
          </p:cNvPr>
          <p:cNvSpPr>
            <a:spLocks noGrp="1"/>
          </p:cNvSpPr>
          <p:nvPr>
            <p:ph idx="1"/>
          </p:nvPr>
        </p:nvSpPr>
        <p:spPr/>
        <p:txBody>
          <a:bodyPr/>
          <a:lstStyle/>
          <a:p>
            <a:r>
              <a:rPr lang="en-US" dirty="0"/>
              <a:t>Main difference on scanning:  </a:t>
            </a:r>
          </a:p>
          <a:p>
            <a:endParaRPr lang="en-US" b="1" dirty="0"/>
          </a:p>
          <a:p>
            <a:pPr marL="114300" indent="0" algn="ctr">
              <a:buNone/>
            </a:pPr>
            <a:r>
              <a:rPr lang="en-US" sz="4000" b="1" dirty="0"/>
              <a:t>NORMAL IVC!</a:t>
            </a:r>
          </a:p>
          <a:p>
            <a:endParaRPr lang="en-US" dirty="0"/>
          </a:p>
          <a:p>
            <a:pPr marL="114300" indent="0">
              <a:buNone/>
            </a:pPr>
            <a:endParaRPr lang="en-US" dirty="0"/>
          </a:p>
        </p:txBody>
      </p:sp>
    </p:spTree>
    <p:extLst>
      <p:ext uri="{BB962C8B-B14F-4D97-AF65-F5344CB8AC3E}">
        <p14:creationId xmlns:p14="http://schemas.microsoft.com/office/powerpoint/2010/main" val="4058255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9785-D2C7-D94E-AB58-E521C47C447A}"/>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ACBBBE38-2747-C949-A9E0-63B11A63D11A}"/>
              </a:ext>
            </a:extLst>
          </p:cNvPr>
          <p:cNvSpPr>
            <a:spLocks noGrp="1"/>
          </p:cNvSpPr>
          <p:nvPr>
            <p:ph idx="1"/>
          </p:nvPr>
        </p:nvSpPr>
        <p:spPr/>
        <p:txBody>
          <a:bodyPr>
            <a:normAutofit/>
          </a:bodyPr>
          <a:lstStyle/>
          <a:p>
            <a:r>
              <a:rPr lang="en-US" dirty="0"/>
              <a:t>A 45yo HIV+ male presents to Casualty with a chief complaint of feeling faint, shortness of breath, and palpitations.  He has had productive cough x 2 months, as well as intermittent fevers, and weight loss.   </a:t>
            </a:r>
          </a:p>
          <a:p>
            <a:pPr lvl="1"/>
            <a:r>
              <a:rPr lang="en-US" dirty="0"/>
              <a:t>Temp 37C   HR 120bpm   RR 30/min   BP 70/40mmHg   O2 sat 95% RA</a:t>
            </a:r>
          </a:p>
          <a:p>
            <a:pPr lvl="1"/>
            <a:r>
              <a:rPr lang="en-US" dirty="0"/>
              <a:t>Gen:  Thin, emaciated-appearing male patient</a:t>
            </a:r>
          </a:p>
          <a:p>
            <a:pPr lvl="1"/>
            <a:r>
              <a:rPr lang="en-US" dirty="0"/>
              <a:t>CV:  Reg rhythm but tachycardic</a:t>
            </a:r>
          </a:p>
          <a:p>
            <a:pPr lvl="1"/>
            <a:r>
              <a:rPr lang="en-US" dirty="0" err="1"/>
              <a:t>Pulm</a:t>
            </a:r>
            <a:r>
              <a:rPr lang="en-US" dirty="0"/>
              <a:t>:  Tachypneic, bibasilar rales noted on auscultation</a:t>
            </a:r>
          </a:p>
          <a:p>
            <a:pPr lvl="1"/>
            <a:r>
              <a:rPr lang="en-US" dirty="0"/>
              <a:t>Abd:  Soft, NT, ND</a:t>
            </a:r>
          </a:p>
          <a:p>
            <a:pPr lvl="1"/>
            <a:r>
              <a:rPr lang="en-US" dirty="0"/>
              <a:t>Neuro:  GCS 15/15.  Pupils equal, round, reactive bilaterally</a:t>
            </a:r>
          </a:p>
        </p:txBody>
      </p:sp>
    </p:spTree>
    <p:extLst>
      <p:ext uri="{BB962C8B-B14F-4D97-AF65-F5344CB8AC3E}">
        <p14:creationId xmlns:p14="http://schemas.microsoft.com/office/powerpoint/2010/main" val="820567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D866-E371-684F-A014-52FC4328DC16}"/>
              </a:ext>
            </a:extLst>
          </p:cNvPr>
          <p:cNvSpPr>
            <a:spLocks noGrp="1"/>
          </p:cNvSpPr>
          <p:nvPr>
            <p:ph type="title"/>
          </p:nvPr>
        </p:nvSpPr>
        <p:spPr/>
        <p:txBody>
          <a:bodyPr/>
          <a:lstStyle/>
          <a:p>
            <a:endParaRPr lang="en-US" dirty="0"/>
          </a:p>
        </p:txBody>
      </p:sp>
      <p:pic>
        <p:nvPicPr>
          <p:cNvPr id="5" name="Kisenge1.mp4">
            <a:hlinkClick r:id="" action="ppaction://media"/>
            <a:extLst>
              <a:ext uri="{FF2B5EF4-FFF2-40B4-BE49-F238E27FC236}">
                <a16:creationId xmlns:a16="http://schemas.microsoft.com/office/drawing/2014/main" id="{A1CE8DCD-809C-814D-9E7A-7E93B8C97C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71444" y="1317170"/>
            <a:ext cx="3607682" cy="5293883"/>
          </a:xfrm>
          <a:prstGeom prst="rect">
            <a:avLst/>
          </a:prstGeom>
        </p:spPr>
      </p:pic>
    </p:spTree>
    <p:extLst>
      <p:ext uri="{BB962C8B-B14F-4D97-AF65-F5344CB8AC3E}">
        <p14:creationId xmlns:p14="http://schemas.microsoft.com/office/powerpoint/2010/main" val="24301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1FAD-D708-1043-B779-342F8B72551F}"/>
              </a:ext>
            </a:extLst>
          </p:cNvPr>
          <p:cNvSpPr>
            <a:spLocks noGrp="1"/>
          </p:cNvSpPr>
          <p:nvPr>
            <p:ph type="title"/>
          </p:nvPr>
        </p:nvSpPr>
        <p:spPr/>
        <p:txBody>
          <a:bodyPr/>
          <a:lstStyle/>
          <a:p>
            <a:endParaRPr lang="en-US" dirty="0"/>
          </a:p>
        </p:txBody>
      </p:sp>
      <p:pic>
        <p:nvPicPr>
          <p:cNvPr id="4" name="Pt1 apical.MP4">
            <a:hlinkClick r:id="" action="ppaction://media"/>
            <a:extLst>
              <a:ext uri="{FF2B5EF4-FFF2-40B4-BE49-F238E27FC236}">
                <a16:creationId xmlns:a16="http://schemas.microsoft.com/office/drawing/2014/main" id="{719F1B58-78BA-C445-A8DE-1417897C42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3805" y="1223556"/>
            <a:ext cx="3919553" cy="5226071"/>
          </a:xfrm>
          <a:prstGeom prst="rect">
            <a:avLst/>
          </a:prstGeom>
        </p:spPr>
      </p:pic>
    </p:spTree>
    <p:extLst>
      <p:ext uri="{BB962C8B-B14F-4D97-AF65-F5344CB8AC3E}">
        <p14:creationId xmlns:p14="http://schemas.microsoft.com/office/powerpoint/2010/main" val="22398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488ad827de431859e412a03d27cce0d74c3cca4-0-burned_in" descr="8488ad827de431859e412a03d27cce0d74c3cca4-0-burned_in">
            <a:hlinkClick r:id="" action="ppaction://media"/>
            <a:extLst>
              <a:ext uri="{FF2B5EF4-FFF2-40B4-BE49-F238E27FC236}">
                <a16:creationId xmlns:a16="http://schemas.microsoft.com/office/drawing/2014/main" id="{42C28F3A-EA52-FD44-9280-576903E58B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7080" y="1318162"/>
            <a:ext cx="3037840" cy="5326083"/>
          </a:xfrm>
          <a:prstGeom prst="rect">
            <a:avLst/>
          </a:prstGeom>
        </p:spPr>
      </p:pic>
      <p:sp>
        <p:nvSpPr>
          <p:cNvPr id="5" name="Title 4">
            <a:extLst>
              <a:ext uri="{FF2B5EF4-FFF2-40B4-BE49-F238E27FC236}">
                <a16:creationId xmlns:a16="http://schemas.microsoft.com/office/drawing/2014/main" id="{F77178EE-ED45-0440-AA6F-80198EE17D8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623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EB83-7278-8C46-9C63-03529B07D6BD}"/>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75C8E747-0AB6-9D42-A5D4-38D6C6F4E12D}"/>
              </a:ext>
            </a:extLst>
          </p:cNvPr>
          <p:cNvSpPr>
            <a:spLocks noGrp="1"/>
          </p:cNvSpPr>
          <p:nvPr>
            <p:ph idx="1"/>
          </p:nvPr>
        </p:nvSpPr>
        <p:spPr/>
        <p:txBody>
          <a:bodyPr>
            <a:normAutofit lnSpcReduction="10000"/>
          </a:bodyPr>
          <a:lstStyle/>
          <a:p>
            <a:r>
              <a:rPr lang="en-US" dirty="0"/>
              <a:t>A 25/F HIV+ patient is brought to Casualty for altered mental status.  From the little history you can obtain, she has had watery diarrhea for the last 3 weeks and has been bedbound for most of that time.  On exam you note the following:</a:t>
            </a:r>
          </a:p>
          <a:p>
            <a:pPr lvl="1"/>
            <a:r>
              <a:rPr lang="en-US" dirty="0"/>
              <a:t>Temp 38.3C   HR 120bpm   RR 30/min   BP 65/35mmHg   O2 sat 93% RA</a:t>
            </a:r>
          </a:p>
          <a:p>
            <a:pPr lvl="1"/>
            <a:r>
              <a:rPr lang="en-US" dirty="0"/>
              <a:t>Gen:  Thin, emaciated-appearing female patient</a:t>
            </a:r>
          </a:p>
          <a:p>
            <a:pPr lvl="1"/>
            <a:r>
              <a:rPr lang="en-US" dirty="0"/>
              <a:t>ENT:  Pale conjunctivae</a:t>
            </a:r>
          </a:p>
          <a:p>
            <a:pPr lvl="1"/>
            <a:r>
              <a:rPr lang="en-US" dirty="0"/>
              <a:t>CV:  Reg rhythm but tachycardic, 4/6 systolic murmur</a:t>
            </a:r>
          </a:p>
          <a:p>
            <a:pPr lvl="1"/>
            <a:r>
              <a:rPr lang="en-US" dirty="0" err="1"/>
              <a:t>Pulm</a:t>
            </a:r>
            <a:r>
              <a:rPr lang="en-US" dirty="0"/>
              <a:t>:  Tachypneic but clear bilaterally</a:t>
            </a:r>
          </a:p>
          <a:p>
            <a:pPr lvl="1"/>
            <a:r>
              <a:rPr lang="en-US" dirty="0"/>
              <a:t>Abd:  Soft, NT, ND</a:t>
            </a:r>
          </a:p>
          <a:p>
            <a:pPr lvl="1"/>
            <a:r>
              <a:rPr lang="en-US" dirty="0"/>
              <a:t>Ext:  1+ ankle edema bilaterally</a:t>
            </a:r>
          </a:p>
          <a:p>
            <a:pPr lvl="1"/>
            <a:r>
              <a:rPr lang="en-US" dirty="0"/>
              <a:t>Neuro:  GCS 7/15.  Pupils equal, round, reactive bilaterally</a:t>
            </a:r>
          </a:p>
          <a:p>
            <a:pPr lvl="1"/>
            <a:endParaRPr lang="en-US" dirty="0"/>
          </a:p>
        </p:txBody>
      </p:sp>
    </p:spTree>
    <p:extLst>
      <p:ext uri="{BB962C8B-B14F-4D97-AF65-F5344CB8AC3E}">
        <p14:creationId xmlns:p14="http://schemas.microsoft.com/office/powerpoint/2010/main" val="600821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BE54-30C5-944F-9B32-6185D96B84CF}"/>
              </a:ext>
            </a:extLst>
          </p:cNvPr>
          <p:cNvSpPr>
            <a:spLocks noGrp="1"/>
          </p:cNvSpPr>
          <p:nvPr>
            <p:ph type="title"/>
          </p:nvPr>
        </p:nvSpPr>
        <p:spPr/>
        <p:txBody>
          <a:bodyPr/>
          <a:lstStyle/>
          <a:p>
            <a:r>
              <a:rPr lang="en-US" dirty="0"/>
              <a:t>And…</a:t>
            </a:r>
          </a:p>
        </p:txBody>
      </p:sp>
      <p:sp>
        <p:nvSpPr>
          <p:cNvPr id="3" name="Content Placeholder 2">
            <a:extLst>
              <a:ext uri="{FF2B5EF4-FFF2-40B4-BE49-F238E27FC236}">
                <a16:creationId xmlns:a16="http://schemas.microsoft.com/office/drawing/2014/main" id="{A6EDC228-8700-1D41-9FDC-C2B5B5C3714C}"/>
              </a:ext>
            </a:extLst>
          </p:cNvPr>
          <p:cNvSpPr>
            <a:spLocks noGrp="1"/>
          </p:cNvSpPr>
          <p:nvPr>
            <p:ph idx="1"/>
          </p:nvPr>
        </p:nvSpPr>
        <p:spPr/>
        <p:txBody>
          <a:bodyPr/>
          <a:lstStyle/>
          <a:p>
            <a:r>
              <a:rPr lang="en-US" dirty="0"/>
              <a:t>No free fluid found in abdomen</a:t>
            </a:r>
          </a:p>
          <a:p>
            <a:r>
              <a:rPr lang="en-US" dirty="0"/>
              <a:t>No free fluid found in pelvis</a:t>
            </a:r>
          </a:p>
          <a:p>
            <a:r>
              <a:rPr lang="en-US" dirty="0"/>
              <a:t>No AAA seen</a:t>
            </a:r>
          </a:p>
          <a:p>
            <a:r>
              <a:rPr lang="en-US" dirty="0"/>
              <a:t>No DVT in either lower extremity found</a:t>
            </a:r>
          </a:p>
        </p:txBody>
      </p:sp>
    </p:spTree>
    <p:extLst>
      <p:ext uri="{BB962C8B-B14F-4D97-AF65-F5344CB8AC3E}">
        <p14:creationId xmlns:p14="http://schemas.microsoft.com/office/powerpoint/2010/main" val="3183829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What type of shock is most likely???</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44" y="2221088"/>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67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63A6-6D89-8646-83DE-F56F442A58DE}"/>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11F47C28-836E-5C4C-A81A-F0FA0557506B}"/>
              </a:ext>
            </a:extLst>
          </p:cNvPr>
          <p:cNvSpPr>
            <a:spLocks noGrp="1"/>
          </p:cNvSpPr>
          <p:nvPr>
            <p:ph idx="1"/>
          </p:nvPr>
        </p:nvSpPr>
        <p:spPr/>
        <p:txBody>
          <a:bodyPr/>
          <a:lstStyle/>
          <a:p>
            <a:pPr marL="114300" indent="0" algn="ctr">
              <a:buNone/>
            </a:pPr>
            <a:r>
              <a:rPr lang="en-US" sz="4000" dirty="0"/>
              <a:t>OBSTRUCTIVE SHOCK!</a:t>
            </a:r>
          </a:p>
          <a:p>
            <a:pPr marL="114300" indent="0" algn="ctr">
              <a:buNone/>
            </a:pPr>
            <a:endParaRPr lang="en-US" sz="4000" dirty="0"/>
          </a:p>
          <a:p>
            <a:r>
              <a:rPr lang="en-US" dirty="0"/>
              <a:t>Due to cardiac tamponade!</a:t>
            </a:r>
          </a:p>
          <a:p>
            <a:r>
              <a:rPr lang="en-US" dirty="0"/>
              <a:t>Likely etiology:  extra-pulmonary TB</a:t>
            </a:r>
          </a:p>
        </p:txBody>
      </p:sp>
    </p:spTree>
    <p:extLst>
      <p:ext uri="{BB962C8B-B14F-4D97-AF65-F5344CB8AC3E}">
        <p14:creationId xmlns:p14="http://schemas.microsoft.com/office/powerpoint/2010/main" val="1990261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D9BD-D562-0244-90B9-175FC3B64055}"/>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F17F4328-CCA8-FD44-A833-F61BF2185823}"/>
              </a:ext>
            </a:extLst>
          </p:cNvPr>
          <p:cNvSpPr>
            <a:spLocks noGrp="1"/>
          </p:cNvSpPr>
          <p:nvPr>
            <p:ph idx="1"/>
          </p:nvPr>
        </p:nvSpPr>
        <p:spPr/>
        <p:txBody>
          <a:bodyPr/>
          <a:lstStyle/>
          <a:p>
            <a:r>
              <a:rPr lang="en-US" b="1" dirty="0"/>
              <a:t>Emergent pericardiocentesis!</a:t>
            </a:r>
          </a:p>
          <a:p>
            <a:r>
              <a:rPr lang="en-US" dirty="0"/>
              <a:t>Consult cardiology and/or cardiothoracic surgery</a:t>
            </a:r>
          </a:p>
          <a:p>
            <a:r>
              <a:rPr lang="en-US" dirty="0"/>
              <a:t>Start empiric anti-TB medication</a:t>
            </a:r>
          </a:p>
          <a:p>
            <a:r>
              <a:rPr lang="en-US" dirty="0"/>
              <a:t>Obtain diagnostic labs (FBC, U&amp;Es, Cr, ECG, full echo, sputum GeneXpert, Urine LAM, CXR, etc.)</a:t>
            </a:r>
          </a:p>
          <a:p>
            <a:pPr lvl="1"/>
            <a:r>
              <a:rPr lang="en-US" dirty="0"/>
              <a:t>Stat Hb in case of hemopericardium</a:t>
            </a:r>
          </a:p>
        </p:txBody>
      </p:sp>
    </p:spTree>
    <p:extLst>
      <p:ext uri="{BB962C8B-B14F-4D97-AF65-F5344CB8AC3E}">
        <p14:creationId xmlns:p14="http://schemas.microsoft.com/office/powerpoint/2010/main" val="892959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9785-D2C7-D94E-AB58-E521C47C447A}"/>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ACBBBE38-2747-C949-A9E0-63B11A63D11A}"/>
              </a:ext>
            </a:extLst>
          </p:cNvPr>
          <p:cNvSpPr>
            <a:spLocks noGrp="1"/>
          </p:cNvSpPr>
          <p:nvPr>
            <p:ph idx="1"/>
          </p:nvPr>
        </p:nvSpPr>
        <p:spPr/>
        <p:txBody>
          <a:bodyPr>
            <a:normAutofit/>
          </a:bodyPr>
          <a:lstStyle/>
          <a:p>
            <a:r>
              <a:rPr lang="en-US" dirty="0"/>
              <a:t>A 55yo DM female presents to Casualty with a chief complaint of sudden onset chest pain, shortness of breath, and palpitations. Chest pain is worse with deep inspiration. She had surgery 3 weeks ago. </a:t>
            </a:r>
          </a:p>
          <a:p>
            <a:pPr lvl="1"/>
            <a:r>
              <a:rPr lang="en-US" dirty="0"/>
              <a:t>Temp 37C   HR 120bpm   RR 35/min   BP 65/40mmHg   O2 sat 80% RA</a:t>
            </a:r>
          </a:p>
          <a:p>
            <a:pPr lvl="1"/>
            <a:r>
              <a:rPr lang="en-US" dirty="0"/>
              <a:t>Gen:  Older adult female in respiratory distress</a:t>
            </a:r>
          </a:p>
          <a:p>
            <a:pPr lvl="1"/>
            <a:r>
              <a:rPr lang="en-US" dirty="0"/>
              <a:t>CV:  Reg rhythm but tachycardic</a:t>
            </a:r>
          </a:p>
          <a:p>
            <a:pPr lvl="1"/>
            <a:r>
              <a:rPr lang="en-US" dirty="0" err="1"/>
              <a:t>Pulm</a:t>
            </a:r>
            <a:r>
              <a:rPr lang="en-US" dirty="0"/>
              <a:t>:  Tachypneic, intercostal retractions bilaterally, lungs clear on auscultation</a:t>
            </a:r>
          </a:p>
          <a:p>
            <a:pPr lvl="1"/>
            <a:r>
              <a:rPr lang="en-US" dirty="0"/>
              <a:t>Abd:  Soft, NT, ND</a:t>
            </a:r>
          </a:p>
          <a:p>
            <a:pPr lvl="1"/>
            <a:r>
              <a:rPr lang="en-US" dirty="0"/>
              <a:t>Neuro:  GCS 15/15.  Pupils equal, round, reactive bilaterally</a:t>
            </a:r>
          </a:p>
        </p:txBody>
      </p:sp>
    </p:spTree>
    <p:extLst>
      <p:ext uri="{BB962C8B-B14F-4D97-AF65-F5344CB8AC3E}">
        <p14:creationId xmlns:p14="http://schemas.microsoft.com/office/powerpoint/2010/main" val="2021618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466D-5327-D249-8B66-ABF163964CA7}"/>
              </a:ext>
            </a:extLst>
          </p:cNvPr>
          <p:cNvSpPr>
            <a:spLocks noGrp="1"/>
          </p:cNvSpPr>
          <p:nvPr>
            <p:ph type="title"/>
          </p:nvPr>
        </p:nvSpPr>
        <p:spPr/>
        <p:txBody>
          <a:bodyPr/>
          <a:lstStyle/>
          <a:p>
            <a:r>
              <a:rPr lang="en-US" dirty="0"/>
              <a:t>These were her lungs…</a:t>
            </a:r>
          </a:p>
        </p:txBody>
      </p:sp>
      <p:pic>
        <p:nvPicPr>
          <p:cNvPr id="4" name="1e61f3f922087b26525e34738c671fe919f5d9df-0-burned_in">
            <a:hlinkClick r:id="" action="ppaction://media"/>
            <a:extLst>
              <a:ext uri="{FF2B5EF4-FFF2-40B4-BE49-F238E27FC236}">
                <a16:creationId xmlns:a16="http://schemas.microsoft.com/office/drawing/2014/main" id="{959F0B34-A9C1-F942-A8AA-43AD038F89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7247" y="1274240"/>
            <a:ext cx="3366084" cy="4993641"/>
          </a:xfrm>
          <a:prstGeom prst="rect">
            <a:avLst/>
          </a:prstGeom>
        </p:spPr>
      </p:pic>
    </p:spTree>
    <p:extLst>
      <p:ext uri="{BB962C8B-B14F-4D97-AF65-F5344CB8AC3E}">
        <p14:creationId xmlns:p14="http://schemas.microsoft.com/office/powerpoint/2010/main" val="31528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4CV1" descr="A4CV1">
            <a:hlinkClick r:id="" action="ppaction://media"/>
            <a:extLst>
              <a:ext uri="{FF2B5EF4-FFF2-40B4-BE49-F238E27FC236}">
                <a16:creationId xmlns:a16="http://schemas.microsoft.com/office/drawing/2014/main" id="{82A3C93C-C8A4-DE4B-B858-2CAA17FDDE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50973" y="1231106"/>
            <a:ext cx="3290053" cy="5416551"/>
          </a:xfrm>
          <a:prstGeom prst="rect">
            <a:avLst/>
          </a:prstGeom>
        </p:spPr>
      </p:pic>
      <p:sp>
        <p:nvSpPr>
          <p:cNvPr id="7" name="Title 6">
            <a:extLst>
              <a:ext uri="{FF2B5EF4-FFF2-40B4-BE49-F238E27FC236}">
                <a16:creationId xmlns:a16="http://schemas.microsoft.com/office/drawing/2014/main" id="{069AFE48-1B8D-9347-A3B1-326EF9256B7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0741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665d0d172137dfefd93e44d0a38f714a470b1fe-0-burned_in" descr="7665d0d172137dfefd93e44d0a38f714a470b1fe-0-burned_in">
            <a:hlinkClick r:id="" action="ppaction://media"/>
            <a:extLst>
              <a:ext uri="{FF2B5EF4-FFF2-40B4-BE49-F238E27FC236}">
                <a16:creationId xmlns:a16="http://schemas.microsoft.com/office/drawing/2014/main" id="{9D854FFE-E2A6-BA46-AFBC-3304E5EA0F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00807" y="1331370"/>
            <a:ext cx="3515987" cy="5216024"/>
          </a:xfrm>
          <a:prstGeom prst="rect">
            <a:avLst/>
          </a:prstGeom>
        </p:spPr>
      </p:pic>
      <p:sp>
        <p:nvSpPr>
          <p:cNvPr id="9" name="Title 8">
            <a:extLst>
              <a:ext uri="{FF2B5EF4-FFF2-40B4-BE49-F238E27FC236}">
                <a16:creationId xmlns:a16="http://schemas.microsoft.com/office/drawing/2014/main" id="{45EFA472-E0E3-0948-88DF-B76C5CA4E31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378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488ad827de431859e412a03d27cce0d74c3cca4-0-burned_in" descr="8488ad827de431859e412a03d27cce0d74c3cca4-0-burned_in">
            <a:hlinkClick r:id="" action="ppaction://media"/>
            <a:extLst>
              <a:ext uri="{FF2B5EF4-FFF2-40B4-BE49-F238E27FC236}">
                <a16:creationId xmlns:a16="http://schemas.microsoft.com/office/drawing/2014/main" id="{42C28F3A-EA52-FD44-9280-576903E58B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7080" y="1318162"/>
            <a:ext cx="3037840" cy="5326083"/>
          </a:xfrm>
          <a:prstGeom prst="rect">
            <a:avLst/>
          </a:prstGeom>
        </p:spPr>
      </p:pic>
      <p:sp>
        <p:nvSpPr>
          <p:cNvPr id="5" name="Title 4">
            <a:extLst>
              <a:ext uri="{FF2B5EF4-FFF2-40B4-BE49-F238E27FC236}">
                <a16:creationId xmlns:a16="http://schemas.microsoft.com/office/drawing/2014/main" id="{F77178EE-ED45-0440-AA6F-80198EE17D8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35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What type of shock is most likely???</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44" y="2221088"/>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38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Is this patient in shock???</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44" y="2221088"/>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19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9ECF7B-5138-EC4D-AA92-FB0ACE861DB8}"/>
              </a:ext>
            </a:extLst>
          </p:cNvPr>
          <p:cNvSpPr>
            <a:spLocks noGrp="1"/>
          </p:cNvSpPr>
          <p:nvPr>
            <p:ph idx="1"/>
          </p:nvPr>
        </p:nvSpPr>
        <p:spPr/>
        <p:txBody>
          <a:bodyPr/>
          <a:lstStyle/>
          <a:p>
            <a:endParaRPr lang="en-US"/>
          </a:p>
        </p:txBody>
      </p:sp>
      <p:pic>
        <p:nvPicPr>
          <p:cNvPr id="4" name="c0caf45817d380a177fc5d49a4eb6dd732be72d1-0-burned_in" descr="c0caf45817d380a177fc5d49a4eb6dd732be72d1-0-burned_in">
            <a:hlinkClick r:id="" action="ppaction://media"/>
            <a:extLst>
              <a:ext uri="{FF2B5EF4-FFF2-40B4-BE49-F238E27FC236}">
                <a16:creationId xmlns:a16="http://schemas.microsoft.com/office/drawing/2014/main" id="{81E0720C-1613-F54D-897A-35DF0C6ABD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4730" y="1283244"/>
            <a:ext cx="3580868" cy="5312276"/>
          </a:xfrm>
          <a:prstGeom prst="rect">
            <a:avLst/>
          </a:prstGeom>
        </p:spPr>
      </p:pic>
      <p:sp>
        <p:nvSpPr>
          <p:cNvPr id="6" name="Title 4">
            <a:extLst>
              <a:ext uri="{FF2B5EF4-FFF2-40B4-BE49-F238E27FC236}">
                <a16:creationId xmlns:a16="http://schemas.microsoft.com/office/drawing/2014/main" id="{5D77BF3F-5165-3042-AF72-01C3C289E8CE}"/>
              </a:ext>
            </a:extLst>
          </p:cNvPr>
          <p:cNvSpPr>
            <a:spLocks noGrp="1"/>
          </p:cNvSpPr>
          <p:nvPr>
            <p:ph type="title"/>
          </p:nvPr>
        </p:nvSpPr>
        <p:spPr>
          <a:xfrm>
            <a:off x="568171" y="408373"/>
            <a:ext cx="11014229" cy="1039427"/>
          </a:xfrm>
        </p:spPr>
        <p:txBody>
          <a:bodyPr/>
          <a:lstStyle/>
          <a:p>
            <a:r>
              <a:rPr lang="en-US" dirty="0"/>
              <a:t>What if we found this in her R leg?</a:t>
            </a:r>
          </a:p>
        </p:txBody>
      </p:sp>
    </p:spTree>
    <p:extLst>
      <p:ext uri="{BB962C8B-B14F-4D97-AF65-F5344CB8AC3E}">
        <p14:creationId xmlns:p14="http://schemas.microsoft.com/office/powerpoint/2010/main" val="226216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63A6-6D89-8646-83DE-F56F442A58DE}"/>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11F47C28-836E-5C4C-A81A-F0FA0557506B}"/>
              </a:ext>
            </a:extLst>
          </p:cNvPr>
          <p:cNvSpPr>
            <a:spLocks noGrp="1"/>
          </p:cNvSpPr>
          <p:nvPr>
            <p:ph idx="1"/>
          </p:nvPr>
        </p:nvSpPr>
        <p:spPr/>
        <p:txBody>
          <a:bodyPr/>
          <a:lstStyle/>
          <a:p>
            <a:pPr marL="114300" indent="0" algn="ctr">
              <a:buNone/>
            </a:pPr>
            <a:r>
              <a:rPr lang="en-US" sz="4000" dirty="0"/>
              <a:t>OBSTRUCTIVE SHOCK!</a:t>
            </a:r>
          </a:p>
          <a:p>
            <a:pPr marL="114300" indent="0" algn="ctr">
              <a:buNone/>
            </a:pPr>
            <a:endParaRPr lang="en-US" sz="4000" dirty="0"/>
          </a:p>
          <a:p>
            <a:r>
              <a:rPr lang="en-US" dirty="0"/>
              <a:t>Due to likely massive pulmonary embolism!</a:t>
            </a:r>
          </a:p>
        </p:txBody>
      </p:sp>
    </p:spTree>
    <p:extLst>
      <p:ext uri="{BB962C8B-B14F-4D97-AF65-F5344CB8AC3E}">
        <p14:creationId xmlns:p14="http://schemas.microsoft.com/office/powerpoint/2010/main" val="883864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D9BD-D562-0244-90B9-175FC3B64055}"/>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F17F4328-CCA8-FD44-A833-F61BF2185823}"/>
              </a:ext>
            </a:extLst>
          </p:cNvPr>
          <p:cNvSpPr>
            <a:spLocks noGrp="1"/>
          </p:cNvSpPr>
          <p:nvPr>
            <p:ph idx="1"/>
          </p:nvPr>
        </p:nvSpPr>
        <p:spPr/>
        <p:txBody>
          <a:bodyPr/>
          <a:lstStyle/>
          <a:p>
            <a:r>
              <a:rPr lang="en-US" b="1" dirty="0"/>
              <a:t>Oxygen supplementation + anticoagulation +/- TPA or thrombectomy</a:t>
            </a:r>
          </a:p>
          <a:p>
            <a:r>
              <a:rPr lang="en-US" dirty="0"/>
              <a:t>Consult vascular surgery</a:t>
            </a:r>
          </a:p>
          <a:p>
            <a:r>
              <a:rPr lang="en-US" dirty="0"/>
              <a:t>Obtain diagnostic labs (FBC, U&amp;Es, Cr, ECG, full echo, PT/PTT/INR)</a:t>
            </a:r>
          </a:p>
        </p:txBody>
      </p:sp>
    </p:spTree>
    <p:extLst>
      <p:ext uri="{BB962C8B-B14F-4D97-AF65-F5344CB8AC3E}">
        <p14:creationId xmlns:p14="http://schemas.microsoft.com/office/powerpoint/2010/main" val="33158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9785-D2C7-D94E-AB58-E521C47C447A}"/>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ACBBBE38-2747-C949-A9E0-63B11A63D11A}"/>
              </a:ext>
            </a:extLst>
          </p:cNvPr>
          <p:cNvSpPr>
            <a:spLocks noGrp="1"/>
          </p:cNvSpPr>
          <p:nvPr>
            <p:ph idx="1"/>
          </p:nvPr>
        </p:nvSpPr>
        <p:spPr/>
        <p:txBody>
          <a:bodyPr>
            <a:normAutofit/>
          </a:bodyPr>
          <a:lstStyle/>
          <a:p>
            <a:r>
              <a:rPr lang="en-US" dirty="0"/>
              <a:t>A 35yo healthy male was involved in an RTA and is brought o Casualty with a chief complaint of chest pain, shortness of breath, and abdominal pain.  He was an unrestrained driver and accidently drove into a bus in a head-on collision. He was thrown against the steering wheel forcefully, but managed to avoid any head injury. </a:t>
            </a:r>
          </a:p>
          <a:p>
            <a:pPr lvl="1"/>
            <a:r>
              <a:rPr lang="en-US" dirty="0"/>
              <a:t>Temp 37C   HR 140bpm   RR 35/min   BP 65/40mmHg   O2 sat 80% RA</a:t>
            </a:r>
          </a:p>
          <a:p>
            <a:pPr lvl="1"/>
            <a:r>
              <a:rPr lang="en-US" dirty="0"/>
              <a:t>Gen:  Young adult male in respiratory distress, obvious pain</a:t>
            </a:r>
          </a:p>
          <a:p>
            <a:pPr lvl="1"/>
            <a:r>
              <a:rPr lang="en-US" dirty="0"/>
              <a:t>CV:  Reg rhythm but tachycardic</a:t>
            </a:r>
          </a:p>
          <a:p>
            <a:pPr lvl="1"/>
            <a:r>
              <a:rPr lang="en-US" dirty="0" err="1"/>
              <a:t>Pulm</a:t>
            </a:r>
            <a:r>
              <a:rPr lang="en-US" dirty="0"/>
              <a:t>:  Tachypneic, absent breath sounds over R anterior lung fields</a:t>
            </a:r>
          </a:p>
          <a:p>
            <a:pPr lvl="1"/>
            <a:r>
              <a:rPr lang="en-US" dirty="0"/>
              <a:t>Abd:  Distended, diffusely tender. +involuntary guarding noted</a:t>
            </a:r>
          </a:p>
          <a:p>
            <a:pPr lvl="1"/>
            <a:r>
              <a:rPr lang="en-US" dirty="0"/>
              <a:t>Neuro:  GCS 15/15.  Pupils equal, round, reactive bilaterally</a:t>
            </a:r>
          </a:p>
        </p:txBody>
      </p:sp>
    </p:spTree>
    <p:extLst>
      <p:ext uri="{BB962C8B-B14F-4D97-AF65-F5344CB8AC3E}">
        <p14:creationId xmlns:p14="http://schemas.microsoft.com/office/powerpoint/2010/main" val="1917638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8BB8-AE86-E542-8186-4430A082B5FE}"/>
              </a:ext>
            </a:extLst>
          </p:cNvPr>
          <p:cNvSpPr>
            <a:spLocks noGrp="1"/>
          </p:cNvSpPr>
          <p:nvPr>
            <p:ph type="title"/>
          </p:nvPr>
        </p:nvSpPr>
        <p:spPr/>
        <p:txBody>
          <a:bodyPr/>
          <a:lstStyle/>
          <a:p>
            <a:r>
              <a:rPr lang="en-US" dirty="0"/>
              <a:t>lung us of r1</a:t>
            </a:r>
          </a:p>
        </p:txBody>
      </p:sp>
      <p:pic>
        <p:nvPicPr>
          <p:cNvPr id="4" name="DF58045C-591D-4B40-84BD-F6EDC3DF1C15.mp4">
            <a:hlinkClick r:id="" action="ppaction://media"/>
            <a:extLst>
              <a:ext uri="{FF2B5EF4-FFF2-40B4-BE49-F238E27FC236}">
                <a16:creationId xmlns:a16="http://schemas.microsoft.com/office/drawing/2014/main" id="{72C7AC99-755B-1244-9AA4-BEFCC35607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4231" y="1311722"/>
            <a:ext cx="5546278" cy="5546278"/>
          </a:xfrm>
          <a:prstGeom prst="rect">
            <a:avLst/>
          </a:prstGeom>
        </p:spPr>
      </p:pic>
    </p:spTree>
    <p:extLst>
      <p:ext uri="{BB962C8B-B14F-4D97-AF65-F5344CB8AC3E}">
        <p14:creationId xmlns:p14="http://schemas.microsoft.com/office/powerpoint/2010/main" val="32336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55be35a2a25865321aa24981a2b85f119ea9773-0-burned_in" descr="455be35a2a25865321aa24981a2b85f119ea9773-0-burned_in">
            <a:hlinkClick r:id="" action="ppaction://media"/>
            <a:extLst>
              <a:ext uri="{FF2B5EF4-FFF2-40B4-BE49-F238E27FC236}">
                <a16:creationId xmlns:a16="http://schemas.microsoft.com/office/drawing/2014/main" id="{B6F7B5E0-14DF-F048-85D8-1C57D0CC0C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3508" y="1447799"/>
            <a:ext cx="2833192" cy="4967285"/>
          </a:xfrm>
          <a:prstGeom prst="rect">
            <a:avLst/>
          </a:prstGeom>
        </p:spPr>
      </p:pic>
      <p:pic>
        <p:nvPicPr>
          <p:cNvPr id="5" name="d9867e7736996b8e32cc7377d68bb558a3c30af3-0-burned_in" descr="d9867e7736996b8e32cc7377d68bb558a3c30af3-0-burned_in">
            <a:hlinkClick r:id="" action="ppaction://media"/>
            <a:extLst>
              <a:ext uri="{FF2B5EF4-FFF2-40B4-BE49-F238E27FC236}">
                <a16:creationId xmlns:a16="http://schemas.microsoft.com/office/drawing/2014/main" id="{FC0E585F-4123-F842-B13F-69A8AA86BD15}"/>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175212" y="1447800"/>
            <a:ext cx="2833192" cy="4967285"/>
          </a:xfrm>
          <a:prstGeom prst="rect">
            <a:avLst/>
          </a:prstGeom>
        </p:spPr>
      </p:pic>
      <p:sp>
        <p:nvSpPr>
          <p:cNvPr id="6" name="Title 5">
            <a:extLst>
              <a:ext uri="{FF2B5EF4-FFF2-40B4-BE49-F238E27FC236}">
                <a16:creationId xmlns:a16="http://schemas.microsoft.com/office/drawing/2014/main" id="{419AEBC0-9A68-3F4C-86D5-5B873A48261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080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40D-799E-2448-B17C-2A1405A0A906}"/>
              </a:ext>
            </a:extLst>
          </p:cNvPr>
          <p:cNvSpPr>
            <a:spLocks noGrp="1"/>
          </p:cNvSpPr>
          <p:nvPr>
            <p:ph type="title"/>
          </p:nvPr>
        </p:nvSpPr>
        <p:spPr/>
        <p:txBody>
          <a:bodyPr/>
          <a:lstStyle/>
          <a:p>
            <a:endParaRPr lang="en-US"/>
          </a:p>
        </p:txBody>
      </p:sp>
      <p:pic>
        <p:nvPicPr>
          <p:cNvPr id="4" name="a63ffbe175373306b3a770eac4e5bd708b7dfdea-0-burned_in" descr="a63ffbe175373306b3a770eac4e5bd708b7dfdea-0-burned_in">
            <a:hlinkClick r:id="" action="ppaction://media"/>
            <a:extLst>
              <a:ext uri="{FF2B5EF4-FFF2-40B4-BE49-F238E27FC236}">
                <a16:creationId xmlns:a16="http://schemas.microsoft.com/office/drawing/2014/main" id="{0D6FBB9C-FE49-F745-B150-9FBAEE4BE2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75949" y="1642883"/>
            <a:ext cx="3240102" cy="4806744"/>
          </a:xfrm>
          <a:prstGeom prst="rect">
            <a:avLst/>
          </a:prstGeom>
        </p:spPr>
      </p:pic>
    </p:spTree>
    <p:extLst>
      <p:ext uri="{BB962C8B-B14F-4D97-AF65-F5344CB8AC3E}">
        <p14:creationId xmlns:p14="http://schemas.microsoft.com/office/powerpoint/2010/main" val="8183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What type of shock is most likely???</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44" y="2221088"/>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284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63A6-6D89-8646-83DE-F56F442A58DE}"/>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11F47C28-836E-5C4C-A81A-F0FA0557506B}"/>
              </a:ext>
            </a:extLst>
          </p:cNvPr>
          <p:cNvSpPr>
            <a:spLocks noGrp="1"/>
          </p:cNvSpPr>
          <p:nvPr>
            <p:ph idx="1"/>
          </p:nvPr>
        </p:nvSpPr>
        <p:spPr/>
        <p:txBody>
          <a:bodyPr/>
          <a:lstStyle/>
          <a:p>
            <a:pPr marL="114300" indent="0" algn="ctr">
              <a:buNone/>
            </a:pPr>
            <a:r>
              <a:rPr lang="en-US" sz="4000" dirty="0"/>
              <a:t>HYPOVOLEMIC + OBSTRUCTIVE SHOCK!</a:t>
            </a:r>
          </a:p>
          <a:p>
            <a:pPr marL="114300" indent="0" algn="ctr">
              <a:buNone/>
            </a:pPr>
            <a:endParaRPr lang="en-US" sz="4000" dirty="0"/>
          </a:p>
          <a:p>
            <a:r>
              <a:rPr lang="en-US" dirty="0"/>
              <a:t>Hypovolemic:  from traumatic intra-abdominal hemorrhage</a:t>
            </a:r>
          </a:p>
          <a:p>
            <a:r>
              <a:rPr lang="en-US" dirty="0"/>
              <a:t>Obstructive:  from traumatic pneumothorax</a:t>
            </a:r>
          </a:p>
        </p:txBody>
      </p:sp>
    </p:spTree>
    <p:extLst>
      <p:ext uri="{BB962C8B-B14F-4D97-AF65-F5344CB8AC3E}">
        <p14:creationId xmlns:p14="http://schemas.microsoft.com/office/powerpoint/2010/main" val="825862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D9BD-D562-0244-90B9-175FC3B64055}"/>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F17F4328-CCA8-FD44-A833-F61BF2185823}"/>
              </a:ext>
            </a:extLst>
          </p:cNvPr>
          <p:cNvSpPr>
            <a:spLocks noGrp="1"/>
          </p:cNvSpPr>
          <p:nvPr>
            <p:ph idx="1"/>
          </p:nvPr>
        </p:nvSpPr>
        <p:spPr>
          <a:xfrm>
            <a:off x="0" y="1752601"/>
            <a:ext cx="11582400" cy="4373563"/>
          </a:xfrm>
        </p:spPr>
        <p:txBody>
          <a:bodyPr/>
          <a:lstStyle/>
          <a:p>
            <a:r>
              <a:rPr lang="en-US" b="1" dirty="0"/>
              <a:t>Emergent R-sided needle thoracostomy </a:t>
            </a:r>
            <a:r>
              <a:rPr lang="en-US" b="1" dirty="0">
                <a:sym typeface="Wingdings" pitchFamily="2" charset="2"/>
              </a:rPr>
              <a:t> </a:t>
            </a:r>
            <a:r>
              <a:rPr lang="en-US" b="1" dirty="0"/>
              <a:t> chest tube placement for PNX</a:t>
            </a:r>
          </a:p>
          <a:p>
            <a:r>
              <a:rPr lang="en-US" b="1" dirty="0"/>
              <a:t>2L IVL bolus now</a:t>
            </a:r>
          </a:p>
          <a:p>
            <a:r>
              <a:rPr lang="en-US" b="1" dirty="0"/>
              <a:t>Prepare for blood transfusion</a:t>
            </a:r>
          </a:p>
          <a:p>
            <a:r>
              <a:rPr lang="en-US" b="1" dirty="0"/>
              <a:t>Consult surgeon for emergent exploratory laparotomy!</a:t>
            </a:r>
          </a:p>
          <a:p>
            <a:r>
              <a:rPr lang="en-US" dirty="0"/>
              <a:t>Obtain diagnostic labs (FBC, U&amp;Es, Cr, CXR, etc.)</a:t>
            </a:r>
          </a:p>
          <a:p>
            <a:pPr lvl="1"/>
            <a:r>
              <a:rPr lang="en-US" dirty="0"/>
              <a:t>Stat Hb given suspected hemorrhage</a:t>
            </a:r>
          </a:p>
        </p:txBody>
      </p:sp>
    </p:spTree>
    <p:extLst>
      <p:ext uri="{BB962C8B-B14F-4D97-AF65-F5344CB8AC3E}">
        <p14:creationId xmlns:p14="http://schemas.microsoft.com/office/powerpoint/2010/main" val="2995178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what type of shock could she be in???</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44" y="2221088"/>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23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9785-D2C7-D94E-AB58-E521C47C447A}"/>
              </a:ext>
            </a:extLst>
          </p:cNvPr>
          <p:cNvSpPr>
            <a:spLocks noGrp="1"/>
          </p:cNvSpPr>
          <p:nvPr>
            <p:ph type="title"/>
          </p:nvPr>
        </p:nvSpPr>
        <p:spPr/>
        <p:txBody>
          <a:bodyPr/>
          <a:lstStyle/>
          <a:p>
            <a:r>
              <a:rPr lang="en-US" dirty="0"/>
              <a:t>Case #5</a:t>
            </a:r>
          </a:p>
        </p:txBody>
      </p:sp>
      <p:sp>
        <p:nvSpPr>
          <p:cNvPr id="3" name="Content Placeholder 2">
            <a:extLst>
              <a:ext uri="{FF2B5EF4-FFF2-40B4-BE49-F238E27FC236}">
                <a16:creationId xmlns:a16="http://schemas.microsoft.com/office/drawing/2014/main" id="{ACBBBE38-2747-C949-A9E0-63B11A63D11A}"/>
              </a:ext>
            </a:extLst>
          </p:cNvPr>
          <p:cNvSpPr>
            <a:spLocks noGrp="1"/>
          </p:cNvSpPr>
          <p:nvPr>
            <p:ph idx="1"/>
          </p:nvPr>
        </p:nvSpPr>
        <p:spPr/>
        <p:txBody>
          <a:bodyPr>
            <a:normAutofit/>
          </a:bodyPr>
          <a:lstStyle/>
          <a:p>
            <a:r>
              <a:rPr lang="en-US" dirty="0"/>
              <a:t>A 33yo female without any known PMH was admitted to </a:t>
            </a:r>
            <a:r>
              <a:rPr lang="en-US" dirty="0" err="1"/>
              <a:t>Chilenje</a:t>
            </a:r>
            <a:r>
              <a:rPr lang="en-US" dirty="0"/>
              <a:t> female ward for palpitations, chest pain, and shortness of breath.  When I began rounds, I found her in obvious distress and we began immediate assessment.</a:t>
            </a:r>
          </a:p>
          <a:p>
            <a:pPr lvl="1"/>
            <a:r>
              <a:rPr lang="en-US" dirty="0"/>
              <a:t>Temp 37C   HR 160bpm   RR 35/min   BP 65/40mmHg   O2 sat 70% RA</a:t>
            </a:r>
          </a:p>
          <a:p>
            <a:pPr lvl="1"/>
            <a:r>
              <a:rPr lang="en-US" dirty="0"/>
              <a:t>Gen:  Young adult female in respiratory distress, clutching her chest</a:t>
            </a:r>
          </a:p>
          <a:p>
            <a:pPr lvl="1"/>
            <a:r>
              <a:rPr lang="en-US" dirty="0"/>
              <a:t>CV:  Reg rhythm but tachycardic.  Thready radial pulses bilaterally</a:t>
            </a:r>
          </a:p>
          <a:p>
            <a:pPr lvl="1"/>
            <a:r>
              <a:rPr lang="en-US" dirty="0" err="1"/>
              <a:t>Pulm</a:t>
            </a:r>
            <a:r>
              <a:rPr lang="en-US" dirty="0"/>
              <a:t>:  Tachypneic, intercostal retractions, but lungs clear</a:t>
            </a:r>
          </a:p>
          <a:p>
            <a:pPr lvl="1"/>
            <a:r>
              <a:rPr lang="en-US" dirty="0"/>
              <a:t>Abd:  Soft, NT, ND</a:t>
            </a:r>
          </a:p>
          <a:p>
            <a:pPr lvl="1"/>
            <a:r>
              <a:rPr lang="en-US" dirty="0"/>
              <a:t>Neuro:  GCS 15/15.  Pupils equal, round, reactive bilaterally</a:t>
            </a:r>
          </a:p>
        </p:txBody>
      </p:sp>
    </p:spTree>
    <p:extLst>
      <p:ext uri="{BB962C8B-B14F-4D97-AF65-F5344CB8AC3E}">
        <p14:creationId xmlns:p14="http://schemas.microsoft.com/office/powerpoint/2010/main" val="272929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2DC8-CA70-B147-BFF1-FDCDE81F762B}"/>
              </a:ext>
            </a:extLst>
          </p:cNvPr>
          <p:cNvSpPr>
            <a:spLocks noGrp="1"/>
          </p:cNvSpPr>
          <p:nvPr>
            <p:ph type="title"/>
          </p:nvPr>
        </p:nvSpPr>
        <p:spPr/>
        <p:txBody>
          <a:bodyPr/>
          <a:lstStyle/>
          <a:p>
            <a:r>
              <a:rPr lang="en-US" dirty="0"/>
              <a:t>cardiac:  valve rupture</a:t>
            </a:r>
          </a:p>
        </p:txBody>
      </p:sp>
      <p:pic>
        <p:nvPicPr>
          <p:cNvPr id="4" name="MV rupture cardiogenic shock" descr="MV rupture cardiogenic shock">
            <a:hlinkClick r:id="" action="ppaction://media"/>
            <a:extLst>
              <a:ext uri="{FF2B5EF4-FFF2-40B4-BE49-F238E27FC236}">
                <a16:creationId xmlns:a16="http://schemas.microsoft.com/office/drawing/2014/main" id="{ADE6F308-F206-2D4F-8193-2130153766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4091" y="1301523"/>
            <a:ext cx="3745477" cy="5556477"/>
          </a:xfrm>
          <a:prstGeom prst="rect">
            <a:avLst/>
          </a:prstGeom>
        </p:spPr>
      </p:pic>
    </p:spTree>
    <p:extLst>
      <p:ext uri="{BB962C8B-B14F-4D97-AF65-F5344CB8AC3E}">
        <p14:creationId xmlns:p14="http://schemas.microsoft.com/office/powerpoint/2010/main" val="24435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FE12-8F54-0844-94AD-010423F7FCD0}"/>
              </a:ext>
            </a:extLst>
          </p:cNvPr>
          <p:cNvSpPr>
            <a:spLocks noGrp="1"/>
          </p:cNvSpPr>
          <p:nvPr>
            <p:ph type="title"/>
          </p:nvPr>
        </p:nvSpPr>
        <p:spPr/>
        <p:txBody>
          <a:bodyPr/>
          <a:lstStyle/>
          <a:p>
            <a:r>
              <a:rPr lang="en-US" dirty="0"/>
              <a:t>cardiac:  Severe mitral regurgitation</a:t>
            </a:r>
          </a:p>
        </p:txBody>
      </p:sp>
      <p:pic>
        <p:nvPicPr>
          <p:cNvPr id="4" name="MV rupture color" descr="MV rupture color">
            <a:hlinkClick r:id="" action="ppaction://media"/>
            <a:extLst>
              <a:ext uri="{FF2B5EF4-FFF2-40B4-BE49-F238E27FC236}">
                <a16:creationId xmlns:a16="http://schemas.microsoft.com/office/drawing/2014/main" id="{B92B2576-9D5E-2D48-A929-A26E71C465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6476" y="1313398"/>
            <a:ext cx="3737472" cy="5544602"/>
          </a:xfrm>
          <a:prstGeom prst="rect">
            <a:avLst/>
          </a:prstGeom>
        </p:spPr>
      </p:pic>
    </p:spTree>
    <p:extLst>
      <p:ext uri="{BB962C8B-B14F-4D97-AF65-F5344CB8AC3E}">
        <p14:creationId xmlns:p14="http://schemas.microsoft.com/office/powerpoint/2010/main" val="144041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EF21-CA83-9040-91DA-194A83B0FDBF}"/>
              </a:ext>
            </a:extLst>
          </p:cNvPr>
          <p:cNvSpPr>
            <a:spLocks noGrp="1"/>
          </p:cNvSpPr>
          <p:nvPr>
            <p:ph type="title"/>
          </p:nvPr>
        </p:nvSpPr>
        <p:spPr/>
        <p:txBody>
          <a:bodyPr/>
          <a:lstStyle/>
          <a:p>
            <a:r>
              <a:rPr lang="en-US" dirty="0"/>
              <a:t>Outcome</a:t>
            </a:r>
          </a:p>
        </p:txBody>
      </p:sp>
      <p:sp>
        <p:nvSpPr>
          <p:cNvPr id="3" name="Content Placeholder 2">
            <a:extLst>
              <a:ext uri="{FF2B5EF4-FFF2-40B4-BE49-F238E27FC236}">
                <a16:creationId xmlns:a16="http://schemas.microsoft.com/office/drawing/2014/main" id="{9E99FEF3-7416-7E4C-85AA-78B3AB6A1B3D}"/>
              </a:ext>
            </a:extLst>
          </p:cNvPr>
          <p:cNvSpPr>
            <a:spLocks noGrp="1"/>
          </p:cNvSpPr>
          <p:nvPr>
            <p:ph idx="1"/>
          </p:nvPr>
        </p:nvSpPr>
        <p:spPr/>
        <p:txBody>
          <a:bodyPr/>
          <a:lstStyle/>
          <a:p>
            <a:r>
              <a:rPr lang="en-US" dirty="0"/>
              <a:t>After IV access obtained and IV fluid bolus initiated, the patient went pulseless.  Cardiac resuscitation was initiated with chest compressions and bag valve masking with oxygen.  Epinephrine doses x3 were administered. After 5 rounds of resuscitation, unfortunately no return of spontaneous circulation occurred, and the patient was declared expired.</a:t>
            </a:r>
          </a:p>
          <a:p>
            <a:r>
              <a:rPr lang="en-US" dirty="0"/>
              <a:t>Suspected etiology:  MV rupture with severe MR due to possible rheumatic heart disease</a:t>
            </a:r>
          </a:p>
        </p:txBody>
      </p:sp>
    </p:spTree>
    <p:extLst>
      <p:ext uri="{BB962C8B-B14F-4D97-AF65-F5344CB8AC3E}">
        <p14:creationId xmlns:p14="http://schemas.microsoft.com/office/powerpoint/2010/main" val="3239501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F908328-F2E9-DD40-A87B-DF1B5C6ABA7F}"/>
              </a:ext>
            </a:extLst>
          </p:cNvPr>
          <p:cNvGraphicFramePr>
            <a:graphicFrameLocks noGrp="1"/>
          </p:cNvGraphicFramePr>
          <p:nvPr/>
        </p:nvGraphicFramePr>
        <p:xfrm>
          <a:off x="568171" y="589610"/>
          <a:ext cx="10153402" cy="5678780"/>
        </p:xfrm>
        <a:graphic>
          <a:graphicData uri="http://schemas.openxmlformats.org/drawingml/2006/table">
            <a:tbl>
              <a:tblPr firstRow="1" bandRow="1">
                <a:tableStyleId>{21E4AEA4-8DFA-4A89-87EB-49C32662AFE0}</a:tableStyleId>
              </a:tblPr>
              <a:tblGrid>
                <a:gridCol w="2008996">
                  <a:extLst>
                    <a:ext uri="{9D8B030D-6E8A-4147-A177-3AD203B41FA5}">
                      <a16:colId xmlns:a16="http://schemas.microsoft.com/office/drawing/2014/main" val="2809094462"/>
                    </a:ext>
                  </a:extLst>
                </a:gridCol>
                <a:gridCol w="2052366">
                  <a:extLst>
                    <a:ext uri="{9D8B030D-6E8A-4147-A177-3AD203B41FA5}">
                      <a16:colId xmlns:a16="http://schemas.microsoft.com/office/drawing/2014/main" val="319578986"/>
                    </a:ext>
                  </a:extLst>
                </a:gridCol>
                <a:gridCol w="2030680">
                  <a:extLst>
                    <a:ext uri="{9D8B030D-6E8A-4147-A177-3AD203B41FA5}">
                      <a16:colId xmlns:a16="http://schemas.microsoft.com/office/drawing/2014/main" val="4100519240"/>
                    </a:ext>
                  </a:extLst>
                </a:gridCol>
                <a:gridCol w="2030680">
                  <a:extLst>
                    <a:ext uri="{9D8B030D-6E8A-4147-A177-3AD203B41FA5}">
                      <a16:colId xmlns:a16="http://schemas.microsoft.com/office/drawing/2014/main" val="3984887386"/>
                    </a:ext>
                  </a:extLst>
                </a:gridCol>
                <a:gridCol w="2030680">
                  <a:extLst>
                    <a:ext uri="{9D8B030D-6E8A-4147-A177-3AD203B41FA5}">
                      <a16:colId xmlns:a16="http://schemas.microsoft.com/office/drawing/2014/main" val="2810717714"/>
                    </a:ext>
                  </a:extLst>
                </a:gridCol>
              </a:tblGrid>
              <a:tr h="964870">
                <a:tc>
                  <a:txBody>
                    <a:bodyPr/>
                    <a:lstStyle/>
                    <a:p>
                      <a:endParaRPr lang="en-US" dirty="0"/>
                    </a:p>
                  </a:txBody>
                  <a:tcPr/>
                </a:tc>
                <a:tc>
                  <a:txBody>
                    <a:bodyPr/>
                    <a:lstStyle/>
                    <a:p>
                      <a:r>
                        <a:rPr lang="en-US" dirty="0"/>
                        <a:t>Hypovolemic</a:t>
                      </a:r>
                    </a:p>
                  </a:txBody>
                  <a:tcPr/>
                </a:tc>
                <a:tc>
                  <a:txBody>
                    <a:bodyPr/>
                    <a:lstStyle/>
                    <a:p>
                      <a:r>
                        <a:rPr lang="en-US" dirty="0"/>
                        <a:t>Obstructive</a:t>
                      </a:r>
                    </a:p>
                  </a:txBody>
                  <a:tcPr/>
                </a:tc>
                <a:tc>
                  <a:txBody>
                    <a:bodyPr/>
                    <a:lstStyle/>
                    <a:p>
                      <a:r>
                        <a:rPr lang="en-US" dirty="0"/>
                        <a:t>Cardiogenic</a:t>
                      </a:r>
                    </a:p>
                  </a:txBody>
                  <a:tcPr/>
                </a:tc>
                <a:tc>
                  <a:txBody>
                    <a:bodyPr/>
                    <a:lstStyle/>
                    <a:p>
                      <a:r>
                        <a:rPr lang="en-US" dirty="0"/>
                        <a:t>Distributive</a:t>
                      </a:r>
                    </a:p>
                  </a:txBody>
                  <a:tcPr/>
                </a:tc>
                <a:extLst>
                  <a:ext uri="{0D108BD9-81ED-4DB2-BD59-A6C34878D82A}">
                    <a16:rowId xmlns:a16="http://schemas.microsoft.com/office/drawing/2014/main" val="2054600791"/>
                  </a:ext>
                </a:extLst>
              </a:tr>
              <a:tr h="964870">
                <a:tc>
                  <a:txBody>
                    <a:bodyPr/>
                    <a:lstStyle/>
                    <a:p>
                      <a:r>
                        <a:rPr lang="en-US" b="1" dirty="0"/>
                        <a:t>Pump</a:t>
                      </a:r>
                    </a:p>
                  </a:txBody>
                  <a:tcPr/>
                </a:tc>
                <a:tc>
                  <a:txBody>
                    <a:bodyPr/>
                    <a:lstStyle/>
                    <a:p>
                      <a:pPr marL="0" indent="0">
                        <a:buFont typeface="Arial" panose="020B0604020202020204" pitchFamily="34" charset="0"/>
                        <a:buNone/>
                      </a:pPr>
                      <a:r>
                        <a:rPr lang="en-US" dirty="0"/>
                        <a:t>Hyperdynamic</a:t>
                      </a:r>
                    </a:p>
                  </a:txBody>
                  <a:tcPr/>
                </a:tc>
                <a:tc>
                  <a:txBody>
                    <a:bodyPr/>
                    <a:lstStyle/>
                    <a:p>
                      <a:pPr marL="0" indent="0">
                        <a:buFont typeface="Arial" panose="020B0604020202020204" pitchFamily="34" charset="0"/>
                        <a:buNone/>
                      </a:pPr>
                      <a:r>
                        <a:rPr lang="en-US" dirty="0"/>
                        <a:t>Pericardial </a:t>
                      </a:r>
                    </a:p>
                    <a:p>
                      <a:r>
                        <a:rPr lang="en-US" dirty="0"/>
                        <a:t>effusion (tamponade?)</a:t>
                      </a:r>
                    </a:p>
                    <a:p>
                      <a:endParaRPr lang="en-US" dirty="0"/>
                    </a:p>
                    <a:p>
                      <a:r>
                        <a:rPr lang="en-US" dirty="0"/>
                        <a:t>RV strain (PE)</a:t>
                      </a:r>
                    </a:p>
                  </a:txBody>
                  <a:tcPr/>
                </a:tc>
                <a:tc>
                  <a:txBody>
                    <a:bodyPr/>
                    <a:lstStyle/>
                    <a:p>
                      <a:r>
                        <a:rPr lang="en-US" dirty="0"/>
                        <a:t>Hypodynamic</a:t>
                      </a:r>
                    </a:p>
                  </a:txBody>
                  <a:tcPr/>
                </a:tc>
                <a:tc>
                  <a:txBody>
                    <a:bodyPr/>
                    <a:lstStyle/>
                    <a:p>
                      <a:r>
                        <a:rPr lang="en-US" dirty="0"/>
                        <a:t>Hyperdynamic</a:t>
                      </a:r>
                    </a:p>
                  </a:txBody>
                  <a:tcPr/>
                </a:tc>
                <a:extLst>
                  <a:ext uri="{0D108BD9-81ED-4DB2-BD59-A6C34878D82A}">
                    <a16:rowId xmlns:a16="http://schemas.microsoft.com/office/drawing/2014/main" val="3704146947"/>
                  </a:ext>
                </a:extLst>
              </a:tr>
              <a:tr h="964870">
                <a:tc>
                  <a:txBody>
                    <a:bodyPr/>
                    <a:lstStyle/>
                    <a:p>
                      <a:r>
                        <a:rPr lang="en-US" b="1" dirty="0"/>
                        <a:t>Tank</a:t>
                      </a:r>
                    </a:p>
                  </a:txBody>
                  <a:tcPr/>
                </a:tc>
                <a:tc>
                  <a:txBody>
                    <a:bodyPr/>
                    <a:lstStyle/>
                    <a:p>
                      <a:r>
                        <a:rPr lang="en-US" dirty="0"/>
                        <a:t>Flat IVC</a:t>
                      </a:r>
                    </a:p>
                  </a:txBody>
                  <a:tcPr/>
                </a:tc>
                <a:tc>
                  <a:txBody>
                    <a:bodyPr/>
                    <a:lstStyle/>
                    <a:p>
                      <a:r>
                        <a:rPr lang="en-US" dirty="0"/>
                        <a:t>Plethoric IVC</a:t>
                      </a:r>
                    </a:p>
                  </a:txBody>
                  <a:tcPr/>
                </a:tc>
                <a:tc>
                  <a:txBody>
                    <a:bodyPr/>
                    <a:lstStyle/>
                    <a:p>
                      <a:r>
                        <a:rPr lang="en-US" dirty="0"/>
                        <a:t>Plethoric IVC</a:t>
                      </a:r>
                    </a:p>
                  </a:txBody>
                  <a:tcPr/>
                </a:tc>
                <a:tc>
                  <a:txBody>
                    <a:bodyPr/>
                    <a:lstStyle/>
                    <a:p>
                      <a:r>
                        <a:rPr lang="en-US" dirty="0"/>
                        <a:t>Normal IVC</a:t>
                      </a:r>
                    </a:p>
                  </a:txBody>
                  <a:tcPr/>
                </a:tc>
                <a:extLst>
                  <a:ext uri="{0D108BD9-81ED-4DB2-BD59-A6C34878D82A}">
                    <a16:rowId xmlns:a16="http://schemas.microsoft.com/office/drawing/2014/main" val="1960426846"/>
                  </a:ext>
                </a:extLst>
              </a:tr>
              <a:tr h="964870">
                <a:tc>
                  <a:txBody>
                    <a:bodyPr/>
                    <a:lstStyle/>
                    <a:p>
                      <a:r>
                        <a:rPr lang="en-US" b="1" dirty="0"/>
                        <a:t>Pipes/source</a:t>
                      </a:r>
                    </a:p>
                  </a:txBody>
                  <a:tcPr/>
                </a:tc>
                <a:tc>
                  <a:txBody>
                    <a:bodyPr/>
                    <a:lstStyle/>
                    <a:p>
                      <a:r>
                        <a:rPr lang="en-US" dirty="0"/>
                        <a:t>AAA</a:t>
                      </a:r>
                    </a:p>
                    <a:p>
                      <a:endParaRPr lang="en-US" dirty="0"/>
                    </a:p>
                    <a:p>
                      <a:r>
                        <a:rPr lang="en-US" dirty="0"/>
                        <a:t>Intraperitoneal/</a:t>
                      </a:r>
                    </a:p>
                    <a:p>
                      <a:r>
                        <a:rPr lang="en-US" dirty="0"/>
                        <a:t>pelvic fluid</a:t>
                      </a:r>
                    </a:p>
                    <a:p>
                      <a:endParaRPr lang="en-US" dirty="0"/>
                    </a:p>
                    <a:p>
                      <a:r>
                        <a:rPr lang="en-US" dirty="0"/>
                        <a:t>Large pleural effusion (hemothorax)</a:t>
                      </a:r>
                    </a:p>
                  </a:txBody>
                  <a:tcPr/>
                </a:tc>
                <a:tc>
                  <a:txBody>
                    <a:bodyPr/>
                    <a:lstStyle/>
                    <a:p>
                      <a:r>
                        <a:rPr lang="en-US" dirty="0"/>
                        <a:t>Lung sliding absent (PNX)</a:t>
                      </a:r>
                    </a:p>
                    <a:p>
                      <a:endParaRPr lang="en-US" dirty="0"/>
                    </a:p>
                    <a:p>
                      <a:r>
                        <a:rPr lang="en-US" dirty="0"/>
                        <a:t>LE DVT (PE)</a:t>
                      </a:r>
                    </a:p>
                    <a:p>
                      <a:endParaRPr lang="en-US" dirty="0"/>
                    </a:p>
                    <a:p>
                      <a:endParaRPr lang="en-US" dirty="0"/>
                    </a:p>
                  </a:txBody>
                  <a:tcPr/>
                </a:tc>
                <a:tc>
                  <a:txBody>
                    <a:bodyPr/>
                    <a:lstStyle/>
                    <a:p>
                      <a:r>
                        <a:rPr lang="en-US" dirty="0"/>
                        <a:t>B lines in all lung fields</a:t>
                      </a:r>
                    </a:p>
                  </a:txBody>
                  <a:tcPr/>
                </a:tc>
                <a:tc>
                  <a:txBody>
                    <a:bodyPr/>
                    <a:lstStyle/>
                    <a:p>
                      <a:r>
                        <a:rPr lang="en-US" dirty="0"/>
                        <a:t>Normal</a:t>
                      </a:r>
                    </a:p>
                  </a:txBody>
                  <a:tcPr/>
                </a:tc>
                <a:extLst>
                  <a:ext uri="{0D108BD9-81ED-4DB2-BD59-A6C34878D82A}">
                    <a16:rowId xmlns:a16="http://schemas.microsoft.com/office/drawing/2014/main" val="1517425804"/>
                  </a:ext>
                </a:extLst>
              </a:tr>
            </a:tbl>
          </a:graphicData>
        </a:graphic>
      </p:graphicFrame>
    </p:spTree>
    <p:extLst>
      <p:ext uri="{BB962C8B-B14F-4D97-AF65-F5344CB8AC3E}">
        <p14:creationId xmlns:p14="http://schemas.microsoft.com/office/powerpoint/2010/main" val="885577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96A8A-E5F6-3543-9E82-D43AECA0964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5F12785-DEBA-D246-9CAD-8EA6BA5B5AE1}"/>
              </a:ext>
            </a:extLst>
          </p:cNvPr>
          <p:cNvSpPr>
            <a:spLocks noGrp="1"/>
          </p:cNvSpPr>
          <p:nvPr>
            <p:ph idx="1"/>
          </p:nvPr>
        </p:nvSpPr>
        <p:spPr/>
        <p:txBody>
          <a:bodyPr/>
          <a:lstStyle/>
          <a:p>
            <a:r>
              <a:rPr lang="en-US" dirty="0" err="1"/>
              <a:t>Soni</a:t>
            </a:r>
            <a:r>
              <a:rPr lang="en-US" dirty="0"/>
              <a:t> NJ, </a:t>
            </a:r>
            <a:r>
              <a:rPr lang="en-US" dirty="0" err="1"/>
              <a:t>Arntfield</a:t>
            </a:r>
            <a:r>
              <a:rPr lang="en-US" dirty="0"/>
              <a:t> R, Kory P.  Point-of-Care Ultrasound, 2</a:t>
            </a:r>
            <a:r>
              <a:rPr lang="en-US" baseline="30000" dirty="0"/>
              <a:t>nd</a:t>
            </a:r>
            <a:r>
              <a:rPr lang="en-US" dirty="0"/>
              <a:t> ed. Philadelphia, PA: Elsevier; 2020.</a:t>
            </a:r>
          </a:p>
          <a:p>
            <a:r>
              <a:rPr lang="en-US" dirty="0" err="1"/>
              <a:t>Schrift</a:t>
            </a:r>
            <a:r>
              <a:rPr lang="en-US" dirty="0"/>
              <a:t>, D.  Critical Care Ultrasound.  University of South Carolina School of Medicine; 2019.</a:t>
            </a:r>
          </a:p>
        </p:txBody>
      </p:sp>
    </p:spTree>
    <p:extLst>
      <p:ext uri="{BB962C8B-B14F-4D97-AF65-F5344CB8AC3E}">
        <p14:creationId xmlns:p14="http://schemas.microsoft.com/office/powerpoint/2010/main" val="986632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Picture 3"/>
          <p:cNvPicPr>
            <a:picLocks noChangeAspect="1"/>
          </p:cNvPicPr>
          <p:nvPr/>
        </p:nvPicPr>
        <p:blipFill>
          <a:blip r:embed="rId2"/>
          <a:stretch>
            <a:fillRect/>
          </a:stretch>
        </p:blipFill>
        <p:spPr>
          <a:xfrm>
            <a:off x="4620897" y="2731048"/>
            <a:ext cx="2729864" cy="2348270"/>
          </a:xfrm>
          <a:prstGeom prst="rect">
            <a:avLst/>
          </a:prstGeom>
        </p:spPr>
      </p:pic>
    </p:spTree>
    <p:extLst>
      <p:ext uri="{BB962C8B-B14F-4D97-AF65-F5344CB8AC3E}">
        <p14:creationId xmlns:p14="http://schemas.microsoft.com/office/powerpoint/2010/main" val="132129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E7A6-84AA-674D-8D85-3AC37887D484}"/>
              </a:ext>
            </a:extLst>
          </p:cNvPr>
          <p:cNvSpPr>
            <a:spLocks noGrp="1"/>
          </p:cNvSpPr>
          <p:nvPr>
            <p:ph type="title"/>
          </p:nvPr>
        </p:nvSpPr>
        <p:spPr/>
        <p:txBody>
          <a:bodyPr/>
          <a:lstStyle/>
          <a:p>
            <a:r>
              <a:rPr lang="en-US" dirty="0"/>
              <a:t>most likely causes of her shock…</a:t>
            </a:r>
          </a:p>
        </p:txBody>
      </p:sp>
      <p:sp>
        <p:nvSpPr>
          <p:cNvPr id="3" name="Content Placeholder 2">
            <a:extLst>
              <a:ext uri="{FF2B5EF4-FFF2-40B4-BE49-F238E27FC236}">
                <a16:creationId xmlns:a16="http://schemas.microsoft.com/office/drawing/2014/main" id="{DB937C0F-C947-D24B-B800-EE371E8E126B}"/>
              </a:ext>
            </a:extLst>
          </p:cNvPr>
          <p:cNvSpPr>
            <a:spLocks noGrp="1"/>
          </p:cNvSpPr>
          <p:nvPr>
            <p:ph idx="1"/>
          </p:nvPr>
        </p:nvSpPr>
        <p:spPr/>
        <p:txBody>
          <a:bodyPr>
            <a:normAutofit lnSpcReduction="10000"/>
          </a:bodyPr>
          <a:lstStyle/>
          <a:p>
            <a:r>
              <a:rPr lang="en-US" dirty="0"/>
              <a:t>Cardiogenic shock</a:t>
            </a:r>
          </a:p>
          <a:p>
            <a:pPr lvl="1"/>
            <a:r>
              <a:rPr lang="en-US" dirty="0"/>
              <a:t>Clue:  LE edema, heart murmur</a:t>
            </a:r>
          </a:p>
          <a:p>
            <a:r>
              <a:rPr lang="en-US" dirty="0"/>
              <a:t>Hypovolemic shock 2/2 anemia/hemorrhage</a:t>
            </a:r>
          </a:p>
          <a:p>
            <a:pPr lvl="1"/>
            <a:r>
              <a:rPr lang="en-US" dirty="0"/>
              <a:t>Clue:  pale conjunctivae</a:t>
            </a:r>
          </a:p>
          <a:p>
            <a:r>
              <a:rPr lang="en-US" dirty="0"/>
              <a:t>Hypovolemic shock 2/2 fluid losses</a:t>
            </a:r>
          </a:p>
          <a:p>
            <a:pPr lvl="1"/>
            <a:r>
              <a:rPr lang="en-US" dirty="0"/>
              <a:t>Clue:  chronic diarrhea</a:t>
            </a:r>
          </a:p>
          <a:p>
            <a:r>
              <a:rPr lang="en-US" dirty="0"/>
              <a:t>Obstructive shock 2/2 massive PE</a:t>
            </a:r>
          </a:p>
          <a:p>
            <a:pPr lvl="1"/>
            <a:r>
              <a:rPr lang="en-US" dirty="0"/>
              <a:t>Clue:  history of immobilization</a:t>
            </a:r>
          </a:p>
          <a:p>
            <a:r>
              <a:rPr lang="en-US" dirty="0"/>
              <a:t>Distributive shock 2/2 sepsis</a:t>
            </a:r>
          </a:p>
          <a:p>
            <a:pPr lvl="1"/>
            <a:r>
              <a:rPr lang="en-US" dirty="0"/>
              <a:t>Clue:  fever, meets sepsis criteria</a:t>
            </a:r>
          </a:p>
          <a:p>
            <a:r>
              <a:rPr lang="en-US" dirty="0"/>
              <a:t>Others are possible as well!</a:t>
            </a:r>
          </a:p>
          <a:p>
            <a:endParaRPr lang="en-US" dirty="0"/>
          </a:p>
          <a:p>
            <a:endParaRPr lang="en-US" dirty="0"/>
          </a:p>
          <a:p>
            <a:endParaRPr lang="en-US" dirty="0"/>
          </a:p>
        </p:txBody>
      </p:sp>
    </p:spTree>
    <p:extLst>
      <p:ext uri="{BB962C8B-B14F-4D97-AF65-F5344CB8AC3E}">
        <p14:creationId xmlns:p14="http://schemas.microsoft.com/office/powerpoint/2010/main" val="324090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17E8-5A5F-2F44-94AC-A8CBF5FE20A0}"/>
              </a:ext>
            </a:extLst>
          </p:cNvPr>
          <p:cNvSpPr>
            <a:spLocks noGrp="1"/>
          </p:cNvSpPr>
          <p:nvPr>
            <p:ph type="title"/>
          </p:nvPr>
        </p:nvSpPr>
        <p:spPr/>
        <p:txBody>
          <a:bodyPr/>
          <a:lstStyle/>
          <a:p>
            <a:r>
              <a:rPr lang="en-US" dirty="0"/>
              <a:t>So how do we manage this patient???</a:t>
            </a:r>
          </a:p>
        </p:txBody>
      </p:sp>
      <p:pic>
        <p:nvPicPr>
          <p:cNvPr id="4" name="Picture 2" descr="Cartoon character and red question mark vector free download">
            <a:extLst>
              <a:ext uri="{FF2B5EF4-FFF2-40B4-BE49-F238E27FC236}">
                <a16:creationId xmlns:a16="http://schemas.microsoft.com/office/drawing/2014/main" id="{9031EFCD-6453-9942-89B1-AC8556F1D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32" y="3734661"/>
            <a:ext cx="2552736" cy="255273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5F1DA44-5469-1744-AC25-8CBD1C1C28A2}"/>
              </a:ext>
            </a:extLst>
          </p:cNvPr>
          <p:cNvSpPr>
            <a:spLocks noGrp="1"/>
          </p:cNvSpPr>
          <p:nvPr>
            <p:ph idx="1"/>
          </p:nvPr>
        </p:nvSpPr>
        <p:spPr>
          <a:xfrm>
            <a:off x="609600" y="1752601"/>
            <a:ext cx="10972800" cy="4373563"/>
          </a:xfrm>
        </p:spPr>
        <p:txBody>
          <a:bodyPr>
            <a:normAutofit/>
          </a:bodyPr>
          <a:lstStyle/>
          <a:p>
            <a:r>
              <a:rPr lang="en-US" dirty="0"/>
              <a:t>Bolus IV fluids or withhold fluids?</a:t>
            </a:r>
          </a:p>
          <a:p>
            <a:r>
              <a:rPr lang="en-US" dirty="0"/>
              <a:t>Initiate antibiotics?</a:t>
            </a:r>
          </a:p>
          <a:p>
            <a:r>
              <a:rPr lang="en-US" dirty="0"/>
              <a:t>Initiate cardiac inotrope such as dobutamine?  Dopamine?  NE?</a:t>
            </a:r>
          </a:p>
          <a:p>
            <a:r>
              <a:rPr lang="en-US" dirty="0"/>
              <a:t>Transfuse blood?</a:t>
            </a:r>
          </a:p>
        </p:txBody>
      </p:sp>
    </p:spTree>
    <p:extLst>
      <p:ext uri="{BB962C8B-B14F-4D97-AF65-F5344CB8AC3E}">
        <p14:creationId xmlns:p14="http://schemas.microsoft.com/office/powerpoint/2010/main" val="777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53D6-2DAD-7541-8A85-305D4C811070}"/>
              </a:ext>
            </a:extLst>
          </p:cNvPr>
          <p:cNvSpPr>
            <a:spLocks noGrp="1"/>
          </p:cNvSpPr>
          <p:nvPr>
            <p:ph type="title"/>
          </p:nvPr>
        </p:nvSpPr>
        <p:spPr/>
        <p:txBody>
          <a:bodyPr/>
          <a:lstStyle/>
          <a:p>
            <a:r>
              <a:rPr lang="en-US" dirty="0"/>
              <a:t>Types of shock</a:t>
            </a:r>
          </a:p>
        </p:txBody>
      </p:sp>
      <p:sp>
        <p:nvSpPr>
          <p:cNvPr id="3" name="Content Placeholder 2">
            <a:extLst>
              <a:ext uri="{FF2B5EF4-FFF2-40B4-BE49-F238E27FC236}">
                <a16:creationId xmlns:a16="http://schemas.microsoft.com/office/drawing/2014/main" id="{4D3E4826-C086-3442-BDD2-2A6D20BB3999}"/>
              </a:ext>
            </a:extLst>
          </p:cNvPr>
          <p:cNvSpPr>
            <a:spLocks noGrp="1"/>
          </p:cNvSpPr>
          <p:nvPr>
            <p:ph idx="1"/>
          </p:nvPr>
        </p:nvSpPr>
        <p:spPr>
          <a:xfrm>
            <a:off x="568171" y="1895441"/>
            <a:ext cx="10972800" cy="4678364"/>
          </a:xfrm>
        </p:spPr>
        <p:txBody>
          <a:bodyPr>
            <a:normAutofit fontScale="85000" lnSpcReduction="20000"/>
          </a:bodyPr>
          <a:lstStyle/>
          <a:p>
            <a:pPr marL="571500" indent="-457200">
              <a:buFont typeface="+mj-lt"/>
              <a:buAutoNum type="arabicPeriod"/>
            </a:pPr>
            <a:r>
              <a:rPr lang="en-US" b="1" dirty="0"/>
              <a:t>Hypovolemic</a:t>
            </a:r>
          </a:p>
          <a:p>
            <a:pPr marL="868680" lvl="1" indent="-457200">
              <a:buFont typeface="+mj-lt"/>
              <a:buAutoNum type="arabicPeriod"/>
            </a:pPr>
            <a:r>
              <a:rPr lang="en-US" dirty="0"/>
              <a:t>Hemorrhage (internal [AAA rupture, etc.] or external)</a:t>
            </a:r>
          </a:p>
          <a:p>
            <a:pPr marL="868680" lvl="1" indent="-457200">
              <a:buFont typeface="+mj-lt"/>
              <a:buAutoNum type="arabicPeriod"/>
            </a:pPr>
            <a:r>
              <a:rPr lang="en-US" dirty="0"/>
              <a:t>Fluid losses (GI, etc.)</a:t>
            </a:r>
          </a:p>
          <a:p>
            <a:pPr marL="571500" indent="-457200">
              <a:buFont typeface="+mj-lt"/>
              <a:buAutoNum type="arabicPeriod"/>
            </a:pPr>
            <a:r>
              <a:rPr lang="en-US" b="1" dirty="0"/>
              <a:t>Distributive</a:t>
            </a:r>
          </a:p>
          <a:p>
            <a:pPr marL="868680" lvl="1" indent="-457200">
              <a:buFont typeface="+mj-lt"/>
              <a:buAutoNum type="arabicPeriod"/>
            </a:pPr>
            <a:r>
              <a:rPr lang="en-US" dirty="0"/>
              <a:t>Sepsis</a:t>
            </a:r>
          </a:p>
          <a:p>
            <a:pPr marL="868680" lvl="1" indent="-457200">
              <a:buFont typeface="+mj-lt"/>
              <a:buAutoNum type="arabicPeriod"/>
            </a:pPr>
            <a:r>
              <a:rPr lang="en-US" dirty="0"/>
              <a:t>Anaphylaxis</a:t>
            </a:r>
          </a:p>
          <a:p>
            <a:pPr marL="868680" lvl="1" indent="-457200">
              <a:buFont typeface="+mj-lt"/>
              <a:buAutoNum type="arabicPeriod"/>
            </a:pPr>
            <a:r>
              <a:rPr lang="en-US" dirty="0"/>
              <a:t>Adrenal crisis</a:t>
            </a:r>
          </a:p>
          <a:p>
            <a:pPr marL="868680" lvl="1" indent="-457200">
              <a:buFont typeface="+mj-lt"/>
              <a:buAutoNum type="arabicPeriod"/>
            </a:pPr>
            <a:r>
              <a:rPr lang="en-US" dirty="0"/>
              <a:t>Neurogenic shock</a:t>
            </a:r>
          </a:p>
          <a:p>
            <a:pPr marL="571500" indent="-457200">
              <a:buFont typeface="+mj-lt"/>
              <a:buAutoNum type="arabicPeriod"/>
            </a:pPr>
            <a:r>
              <a:rPr lang="en-US" b="1" dirty="0"/>
              <a:t>Cardiogenic</a:t>
            </a:r>
          </a:p>
          <a:p>
            <a:pPr marL="868680" lvl="1" indent="-457200">
              <a:buFont typeface="+mj-lt"/>
              <a:buAutoNum type="arabicPeriod"/>
            </a:pPr>
            <a:r>
              <a:rPr lang="en-US" dirty="0"/>
              <a:t>Severe congestive heart failure (pump failure)</a:t>
            </a:r>
          </a:p>
          <a:p>
            <a:pPr marL="868680" lvl="1" indent="-457200">
              <a:buFont typeface="+mj-lt"/>
              <a:buAutoNum type="arabicPeriod"/>
            </a:pPr>
            <a:r>
              <a:rPr lang="en-US" dirty="0"/>
              <a:t>Arrhythmia</a:t>
            </a:r>
          </a:p>
          <a:p>
            <a:pPr marL="868680" lvl="1" indent="-457200">
              <a:buFont typeface="+mj-lt"/>
              <a:buAutoNum type="arabicPeriod"/>
            </a:pPr>
            <a:r>
              <a:rPr lang="en-US" dirty="0"/>
              <a:t>Valve pathology</a:t>
            </a:r>
          </a:p>
          <a:p>
            <a:pPr marL="571500" indent="-457200">
              <a:buFont typeface="+mj-lt"/>
              <a:buAutoNum type="arabicPeriod"/>
            </a:pPr>
            <a:r>
              <a:rPr lang="en-US" b="1" dirty="0"/>
              <a:t>Obstructive</a:t>
            </a:r>
          </a:p>
          <a:p>
            <a:pPr marL="868680" lvl="1" indent="-457200">
              <a:buFont typeface="+mj-lt"/>
              <a:buAutoNum type="arabicPeriod"/>
            </a:pPr>
            <a:r>
              <a:rPr lang="en-US" dirty="0"/>
              <a:t>Massive pulmonary embolism</a:t>
            </a:r>
          </a:p>
          <a:p>
            <a:pPr marL="868680" lvl="1" indent="-457200">
              <a:buFont typeface="+mj-lt"/>
              <a:buAutoNum type="arabicPeriod"/>
            </a:pPr>
            <a:r>
              <a:rPr lang="en-US" dirty="0"/>
              <a:t>Tension pneumothorax</a:t>
            </a:r>
          </a:p>
          <a:p>
            <a:pPr marL="868680" lvl="1" indent="-457200">
              <a:buFont typeface="+mj-lt"/>
              <a:buAutoNum type="arabicPeriod"/>
            </a:pPr>
            <a:r>
              <a:rPr lang="en-US" dirty="0"/>
              <a:t>Cardiac tamponade</a:t>
            </a:r>
          </a:p>
        </p:txBody>
      </p:sp>
    </p:spTree>
    <p:extLst>
      <p:ext uri="{BB962C8B-B14F-4D97-AF65-F5344CB8AC3E}">
        <p14:creationId xmlns:p14="http://schemas.microsoft.com/office/powerpoint/2010/main" val="233537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D538-B66B-6C4F-8EFC-D5F428A54F63}"/>
              </a:ext>
            </a:extLst>
          </p:cNvPr>
          <p:cNvSpPr>
            <a:spLocks noGrp="1"/>
          </p:cNvSpPr>
          <p:nvPr>
            <p:ph type="title"/>
          </p:nvPr>
        </p:nvSpPr>
        <p:spPr/>
        <p:txBody>
          <a:bodyPr/>
          <a:lstStyle/>
          <a:p>
            <a:r>
              <a:rPr lang="en-US" dirty="0"/>
              <a:t>POCUS in undifferentiated shock</a:t>
            </a:r>
          </a:p>
        </p:txBody>
      </p:sp>
      <p:pic>
        <p:nvPicPr>
          <p:cNvPr id="1026" name="Picture 2" descr="Superhero Cartoon Images, Stock Photos &amp;amp; Vectors | Shutterstock">
            <a:extLst>
              <a:ext uri="{FF2B5EF4-FFF2-40B4-BE49-F238E27FC236}">
                <a16:creationId xmlns:a16="http://schemas.microsoft.com/office/drawing/2014/main" id="{B3631A30-B571-7D46-A538-E96A55290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616" y="2919839"/>
            <a:ext cx="3519384" cy="37901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8,145 Ultrasound Illustrations &amp;amp; Clip Art - iStock">
            <a:extLst>
              <a:ext uri="{FF2B5EF4-FFF2-40B4-BE49-F238E27FC236}">
                <a16:creationId xmlns:a16="http://schemas.microsoft.com/office/drawing/2014/main" id="{5A770974-DEF7-0942-B50A-0E479C921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32" t="9697" r="33626" b="10996"/>
          <a:stretch/>
        </p:blipFill>
        <p:spPr bwMode="auto">
          <a:xfrm>
            <a:off x="4227616" y="1674420"/>
            <a:ext cx="808308" cy="190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24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1645</Words>
  <Application>Microsoft Macintosh PowerPoint</Application>
  <PresentationFormat>Widescreen</PresentationFormat>
  <Paragraphs>275</Paragraphs>
  <Slides>56</Slides>
  <Notes>8</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Book Antiqua</vt:lpstr>
      <vt:lpstr>Calibri</vt:lpstr>
      <vt:lpstr>Century Gothic</vt:lpstr>
      <vt:lpstr>Apothecary</vt:lpstr>
      <vt:lpstr>PowerPoint Presentation</vt:lpstr>
      <vt:lpstr>ultrasound in undifferentiated shock</vt:lpstr>
      <vt:lpstr>Case</vt:lpstr>
      <vt:lpstr>Is this patient in shock???</vt:lpstr>
      <vt:lpstr>what type of shock could she be in???</vt:lpstr>
      <vt:lpstr>most likely causes of her shock…</vt:lpstr>
      <vt:lpstr>So how do we manage this patient???</vt:lpstr>
      <vt:lpstr>Types of shock</vt:lpstr>
      <vt:lpstr>POCUS in undifferentiated shock</vt:lpstr>
      <vt:lpstr>pocus in shock:  pump, tank, pipes</vt:lpstr>
      <vt:lpstr>Pocus exams for shock</vt:lpstr>
      <vt:lpstr>PowerPoint Presentation</vt:lpstr>
      <vt:lpstr>PowerPoint Presentation</vt:lpstr>
      <vt:lpstr>Probes to use</vt:lpstr>
      <vt:lpstr>So let’s revisit our case…</vt:lpstr>
      <vt:lpstr>Case #1</vt:lpstr>
      <vt:lpstr>This was her echo…</vt:lpstr>
      <vt:lpstr>These were her lungs…</vt:lpstr>
      <vt:lpstr>This was her IVC…</vt:lpstr>
      <vt:lpstr>And…</vt:lpstr>
      <vt:lpstr>What type of shock is most likely???</vt:lpstr>
      <vt:lpstr>Answer…</vt:lpstr>
      <vt:lpstr>Management?</vt:lpstr>
      <vt:lpstr>for this case…</vt:lpstr>
      <vt:lpstr>Answer…</vt:lpstr>
      <vt:lpstr>Case #2</vt:lpstr>
      <vt:lpstr>PowerPoint Presentation</vt:lpstr>
      <vt:lpstr>PowerPoint Presentation</vt:lpstr>
      <vt:lpstr>PowerPoint Presentation</vt:lpstr>
      <vt:lpstr>And…</vt:lpstr>
      <vt:lpstr>What type of shock is most likely???</vt:lpstr>
      <vt:lpstr>Answer…</vt:lpstr>
      <vt:lpstr>Management?</vt:lpstr>
      <vt:lpstr>Case #3</vt:lpstr>
      <vt:lpstr>These were her lungs…</vt:lpstr>
      <vt:lpstr>PowerPoint Presentation</vt:lpstr>
      <vt:lpstr>PowerPoint Presentation</vt:lpstr>
      <vt:lpstr>PowerPoint Presentation</vt:lpstr>
      <vt:lpstr>What type of shock is most likely???</vt:lpstr>
      <vt:lpstr>What if we found this in her R leg?</vt:lpstr>
      <vt:lpstr>Answer…</vt:lpstr>
      <vt:lpstr>Management?</vt:lpstr>
      <vt:lpstr>Case #4</vt:lpstr>
      <vt:lpstr>lung us of r1</vt:lpstr>
      <vt:lpstr>PowerPoint Presentation</vt:lpstr>
      <vt:lpstr>PowerPoint Presentation</vt:lpstr>
      <vt:lpstr>What type of shock is most likely???</vt:lpstr>
      <vt:lpstr>Answer…</vt:lpstr>
      <vt:lpstr>Management?</vt:lpstr>
      <vt:lpstr>Case #5</vt:lpstr>
      <vt:lpstr>cardiac:  valve rupture</vt:lpstr>
      <vt:lpstr>cardiac:  Severe mitral regurgitation</vt:lpstr>
      <vt:lpstr>Outcome</vt:lpstr>
      <vt:lpstr>PowerPoint Presentation</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ultrasound in undifferentiated shock</dc:title>
  <dc:creator>Microsoft Office User</dc:creator>
  <cp:lastModifiedBy>Microsoft Office User</cp:lastModifiedBy>
  <cp:revision>50</cp:revision>
  <dcterms:created xsi:type="dcterms:W3CDTF">2021-11-02T12:09:49Z</dcterms:created>
  <dcterms:modified xsi:type="dcterms:W3CDTF">2021-12-01T07:02:31Z</dcterms:modified>
</cp:coreProperties>
</file>